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878" r:id="rId3"/>
    <p:sldId id="326" r:id="rId4"/>
    <p:sldId id="331" r:id="rId5"/>
    <p:sldId id="257" r:id="rId6"/>
    <p:sldId id="403" r:id="rId7"/>
    <p:sldId id="367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816" r:id="rId17"/>
    <p:sldId id="817" r:id="rId18"/>
    <p:sldId id="818" r:id="rId19"/>
    <p:sldId id="819" r:id="rId20"/>
    <p:sldId id="820" r:id="rId21"/>
    <p:sldId id="265" r:id="rId22"/>
    <p:sldId id="277" r:id="rId23"/>
    <p:sldId id="267" r:id="rId24"/>
    <p:sldId id="266" r:id="rId25"/>
    <p:sldId id="268" r:id="rId26"/>
    <p:sldId id="269" r:id="rId27"/>
    <p:sldId id="270" r:id="rId28"/>
    <p:sldId id="278" r:id="rId29"/>
    <p:sldId id="271" r:id="rId30"/>
    <p:sldId id="272" r:id="rId31"/>
    <p:sldId id="273" r:id="rId32"/>
    <p:sldId id="274" r:id="rId33"/>
    <p:sldId id="275" r:id="rId34"/>
    <p:sldId id="276" r:id="rId35"/>
    <p:sldId id="883" r:id="rId36"/>
    <p:sldId id="884" r:id="rId37"/>
    <p:sldId id="885" r:id="rId38"/>
    <p:sldId id="886" r:id="rId39"/>
    <p:sldId id="887" r:id="rId40"/>
    <p:sldId id="280" r:id="rId41"/>
    <p:sldId id="888" r:id="rId42"/>
    <p:sldId id="889" r:id="rId43"/>
    <p:sldId id="890" r:id="rId44"/>
    <p:sldId id="891" r:id="rId45"/>
    <p:sldId id="734" r:id="rId46"/>
    <p:sldId id="744" r:id="rId47"/>
    <p:sldId id="534" r:id="rId48"/>
    <p:sldId id="882" r:id="rId49"/>
    <p:sldId id="879" r:id="rId50"/>
    <p:sldId id="880" r:id="rId51"/>
    <p:sldId id="881" r:id="rId52"/>
    <p:sldId id="538" r:id="rId53"/>
    <p:sldId id="535" r:id="rId54"/>
    <p:sldId id="53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163"/>
    <p:restoredTop sz="94606"/>
  </p:normalViewPr>
  <p:slideViewPr>
    <p:cSldViewPr snapToGrid="0" snapToObjects="1">
      <p:cViewPr varScale="1">
        <p:scale>
          <a:sx n="119" d="100"/>
          <a:sy n="119" d="100"/>
        </p:scale>
        <p:origin x="1208" y="18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C1DFF-E9E3-4744-A00D-8D45BC4B2120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E5B8B-1FEC-1D4B-AFBF-B75F5D07A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5B8B-1FEC-1D4B-AFBF-B75F5D07AA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2913-56B3-FF4F-BEDC-22089C850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496CF-F643-8840-B3D0-BEFA586A2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C069E-189B-FE42-8EDB-B8F40411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76902-CC8A-4644-B115-4237F586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9B036-1CDE-7D4F-BE61-600D7A79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46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4BAB-44C2-6F40-B4F8-BE822DD5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6303E-56AC-144E-AF99-CD55052E4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A040-B556-2C41-99C6-1916DAEA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556A0-B6F0-4840-A736-42881016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E9A0D-494E-6541-BF37-CEC0D3C9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3C439-322C-3248-8B62-1F5266863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067DE-BA5D-1F46-9901-46D720C2B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3CC7-A800-6C4D-B8DF-E879B869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CEEE3-5C88-724C-8C77-37945BFF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C74D3-72FE-B84C-8EF5-E60C9B36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5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E4C-07E6-A34A-93F5-81769CAF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F65D-A77A-CB4E-9966-09D0C6D2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31EE-C130-994E-8C2E-E0B341E3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D6AC0-7160-2441-93CC-4974D816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47E3-560D-EB48-B974-3E4C0E76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3F2B-698E-3B43-9B95-105FFC2A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AC486-3A11-3B47-8048-AC36D6BA4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0599-6AF6-6646-9AD9-DFCA27F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7523-3395-E444-B1FC-AD539DED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7592C-ECBC-6040-B16C-B1EDC4C6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9998-4E54-304C-8C3E-FA39AB3E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50F62-06D1-2E41-945E-71693B09A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3458B-4CC5-9E43-BECE-19519E615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B57C7-DC8A-2F43-A064-A8F2C041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B0416-B2D0-D043-AF1F-2FA27042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D4C86-2887-4945-B9A6-D1730951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5927-6985-0C4B-A8CE-A523C3EF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CAB0-6B6B-F84E-88D4-9F90AE0D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07B96-BF82-E94B-AB08-4FF81C4B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6667C-008C-B44E-BA61-69651546F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6FDCE-5E47-1547-A1A1-69F64C409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B533D-DAA1-494C-B925-B6CBA06D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64FBD-3515-BE43-917C-993CD1A0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48460-10E0-3947-869C-51C79BE8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1E35-52F1-C64A-925D-19EAC681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E3F8F-C9A8-DE41-8BCC-BA776AD4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3C363-B039-6543-93F4-2B153A34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9AE43-BA1C-C449-B38C-C6736605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6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86B11-8CE4-8E4E-B955-DF705C33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1B506-6854-4D4A-BD34-FF6160F1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4EC85-CE14-5D43-A3BA-70DC9152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DF66-518C-8E49-9A40-ACD74E9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8452-8ABB-6D40-8BA3-1B20A429C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86670-E513-D349-9758-574045216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7C985-E3FA-FC4B-9C66-4522B7A6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9912-2461-924A-8E25-6531E1B4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0585D-2516-184E-9A5F-60E4EC2A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7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E23B-DA68-5B4E-A1E4-ABA87FE9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AC12B-25EA-6248-A778-1E770DE73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E1D7C-7096-4F4A-8041-1CED6D34D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686FC-3179-B345-AEDC-89E82D61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9BD10-9DC6-8940-8FE2-88E6D08B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36C47-C578-E24F-A4B3-0C69597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9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D205B-C639-E94F-943D-142854B3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2FF2B-C6E8-B546-9DBE-D3DCD48E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3B6B4-8CAF-4F42-B4E4-AC3CF08C0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97B39-3D8E-4144-B544-1DB6D55B97F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14026-0FF4-C24E-9A7D-070D45354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2A63-4E60-3142-9100-472E6A8B9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7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amoroso@tag-cyb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F2C310-05A3-0C4F-97C0-9E2C3A796C70}"/>
              </a:ext>
            </a:extLst>
          </p:cNvPr>
          <p:cNvSpPr txBox="1"/>
          <p:nvPr/>
        </p:nvSpPr>
        <p:spPr>
          <a:xfrm>
            <a:off x="2420796" y="5201149"/>
            <a:ext cx="7390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An Introduction to Cyber Security – CS 573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79D51-8AEC-AA40-832B-4A47D77831A2}"/>
              </a:ext>
            </a:extLst>
          </p:cNvPr>
          <p:cNvSpPr txBox="1"/>
          <p:nvPr/>
        </p:nvSpPr>
        <p:spPr>
          <a:xfrm>
            <a:off x="3870904" y="5808647"/>
            <a:ext cx="445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Instructor: Dr. Edward G. Amoroso</a:t>
            </a:r>
          </a:p>
          <a:p>
            <a:pPr algn="ctr"/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eamoroso@tag-cyber.com</a:t>
            </a:r>
            <a:r>
              <a:rPr lang="en-US" sz="2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CFEA8-77AB-B842-8764-4BD01DC1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65"/>
          <a:stretch/>
        </p:blipFill>
        <p:spPr>
          <a:xfrm>
            <a:off x="0" y="0"/>
            <a:ext cx="12192000" cy="4995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8585E0-5CF5-C344-8500-70B348862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694" y="237063"/>
            <a:ext cx="2322320" cy="989308"/>
          </a:xfrm>
          <a:prstGeom prst="rect">
            <a:avLst/>
          </a:prstGeom>
        </p:spPr>
      </p:pic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383CB233-C1D9-7F46-BAD9-7335FE6A39A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9C224-DB26-3547-BD37-8431445A1DB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97778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64" r="3492"/>
          <a:stretch/>
        </p:blipFill>
        <p:spPr>
          <a:xfrm>
            <a:off x="8495" y="1424754"/>
            <a:ext cx="3755420" cy="3264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931" y="1801843"/>
            <a:ext cx="23397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Worm: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{ </a:t>
            </a:r>
            <a:r>
              <a:rPr lang="en-US" sz="2400" dirty="0"/>
              <a:t>find_host (h)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copy (worm, h)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exec (worm, h)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64" r="3492"/>
          <a:stretch/>
        </p:blipFill>
        <p:spPr>
          <a:xfrm>
            <a:off x="4052411" y="1438931"/>
            <a:ext cx="3755420" cy="3264195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1520451" y="4391239"/>
            <a:ext cx="5050465" cy="217967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860696" y="4274280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36510" y="4267191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71329" y="5433228"/>
            <a:ext cx="40722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onal Stripe 8">
            <a:extLst>
              <a:ext uri="{FF2B5EF4-FFF2-40B4-BE49-F238E27FC236}">
                <a16:creationId xmlns:a16="http://schemas.microsoft.com/office/drawing/2014/main" id="{EA1697B0-3ACB-C84F-A58F-835E95C5485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F113C-926B-4847-9AFB-B6F1B4B3881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95324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64" r="3492"/>
          <a:stretch/>
        </p:blipFill>
        <p:spPr>
          <a:xfrm>
            <a:off x="8495" y="1424754"/>
            <a:ext cx="3755420" cy="3264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931" y="1801843"/>
            <a:ext cx="23397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Worm: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{ find_host (h)</a:t>
            </a:r>
          </a:p>
          <a:p>
            <a:r>
              <a:rPr lang="en-US" sz="2400" dirty="0"/>
              <a:t>  copy (worm, h)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exec (worm, h)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64" r="3492"/>
          <a:stretch/>
        </p:blipFill>
        <p:spPr>
          <a:xfrm>
            <a:off x="4052411" y="1438931"/>
            <a:ext cx="3755420" cy="3264195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1520451" y="4391239"/>
            <a:ext cx="5050465" cy="217967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860696" y="4263647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36510" y="4277824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60696" y="5433228"/>
            <a:ext cx="40722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01224" y="1794752"/>
            <a:ext cx="23397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Worm:</a:t>
            </a:r>
          </a:p>
          <a:p>
            <a:r>
              <a:rPr lang="en-US" sz="2400" dirty="0"/>
              <a:t>{ find_host (h)</a:t>
            </a:r>
          </a:p>
          <a:p>
            <a:r>
              <a:rPr lang="en-US" sz="2400" dirty="0"/>
              <a:t>  copy (worm, h)</a:t>
            </a:r>
          </a:p>
          <a:p>
            <a:r>
              <a:rPr lang="en-US" sz="2400" dirty="0"/>
              <a:t>  exec (worm, h) }</a:t>
            </a:r>
          </a:p>
        </p:txBody>
      </p:sp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2F103140-1B90-EB41-B2E9-0E94A29EA09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9D62D-D2E1-AF4E-BE56-AE6F1B0F716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90638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loud 12"/>
          <p:cNvSpPr/>
          <p:nvPr/>
        </p:nvSpPr>
        <p:spPr>
          <a:xfrm>
            <a:off x="5681353" y="4373515"/>
            <a:ext cx="5050465" cy="217967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64" r="3492"/>
          <a:stretch/>
        </p:blipFill>
        <p:spPr>
          <a:xfrm>
            <a:off x="8495" y="1414122"/>
            <a:ext cx="3755420" cy="3264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931" y="1791211"/>
            <a:ext cx="23397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Worm: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{ find_host (h)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copy (worm, h)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sz="2400" dirty="0"/>
              <a:t>exec (worm, h)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64" r="3492"/>
          <a:stretch/>
        </p:blipFill>
        <p:spPr>
          <a:xfrm>
            <a:off x="4052411" y="1428299"/>
            <a:ext cx="3755420" cy="3264195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1520451" y="4380607"/>
            <a:ext cx="5050465" cy="217967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021574" y="4267192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01224" y="1784120"/>
            <a:ext cx="23397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Worm: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{ </a:t>
            </a:r>
            <a:r>
              <a:rPr lang="en-US" sz="2400" dirty="0"/>
              <a:t>find_host (h)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copy (worm, h)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exec (worm, h) 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464" r="3492"/>
          <a:stretch/>
        </p:blipFill>
        <p:spPr>
          <a:xfrm>
            <a:off x="8128240" y="1431840"/>
            <a:ext cx="3755420" cy="326419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0097403" y="4260100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1589" y="5426137"/>
            <a:ext cx="40722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0696" y="4253015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6510" y="4267192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50063" y="5422596"/>
            <a:ext cx="40722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iagonal Stripe 19">
            <a:extLst>
              <a:ext uri="{FF2B5EF4-FFF2-40B4-BE49-F238E27FC236}">
                <a16:creationId xmlns:a16="http://schemas.microsoft.com/office/drawing/2014/main" id="{29A57398-4CE8-B942-837C-7F91B304E16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686A1-243C-1041-B4A7-33041930DC5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10189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loud 12"/>
          <p:cNvSpPr/>
          <p:nvPr/>
        </p:nvSpPr>
        <p:spPr>
          <a:xfrm>
            <a:off x="5681353" y="4384147"/>
            <a:ext cx="5050465" cy="217967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64" r="3492"/>
          <a:stretch/>
        </p:blipFill>
        <p:spPr>
          <a:xfrm>
            <a:off x="8495" y="1424754"/>
            <a:ext cx="3755420" cy="3264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931" y="1801843"/>
            <a:ext cx="23397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Worm: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{ find_host (h)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copy (worm, h)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sz="2400" dirty="0"/>
              <a:t>exec (worm, h)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64" r="3492"/>
          <a:stretch/>
        </p:blipFill>
        <p:spPr>
          <a:xfrm>
            <a:off x="4052411" y="1438931"/>
            <a:ext cx="3755420" cy="3264195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1520451" y="4391239"/>
            <a:ext cx="5050465" cy="217967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021574" y="4277824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01224" y="1794752"/>
            <a:ext cx="23397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Worm: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{ find_host (h)</a:t>
            </a:r>
          </a:p>
          <a:p>
            <a:r>
              <a:rPr lang="en-US" sz="2400" dirty="0"/>
              <a:t>  copy (worm, h)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exec (worm, h) 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464" r="3492"/>
          <a:stretch/>
        </p:blipFill>
        <p:spPr>
          <a:xfrm>
            <a:off x="8128240" y="1442472"/>
            <a:ext cx="3755420" cy="326419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0097403" y="4270732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1589" y="5436769"/>
            <a:ext cx="40722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0696" y="4263647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6510" y="4277824"/>
            <a:ext cx="0" cy="1169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50063" y="5433228"/>
            <a:ext cx="40722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77055" y="1808929"/>
            <a:ext cx="23397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Worm:</a:t>
            </a:r>
          </a:p>
          <a:p>
            <a:r>
              <a:rPr lang="en-US" sz="2400" dirty="0"/>
              <a:t>{ find_host (h)</a:t>
            </a:r>
          </a:p>
          <a:p>
            <a:r>
              <a:rPr lang="en-US" sz="2400" dirty="0"/>
              <a:t>  copy (worm, h)</a:t>
            </a:r>
          </a:p>
          <a:p>
            <a:r>
              <a:rPr lang="en-US" sz="2400" dirty="0"/>
              <a:t>  exec (worm, h) }</a:t>
            </a:r>
          </a:p>
        </p:txBody>
      </p:sp>
      <p:sp>
        <p:nvSpPr>
          <p:cNvPr id="21" name="Diagonal Stripe 20">
            <a:extLst>
              <a:ext uri="{FF2B5EF4-FFF2-40B4-BE49-F238E27FC236}">
                <a16:creationId xmlns:a16="http://schemas.microsoft.com/office/drawing/2014/main" id="{6B0B5A3F-C43C-4D4F-9763-21197CAEA42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36A597-15FD-C641-A560-B99568B6BB9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538043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" b="7243"/>
          <a:stretch/>
        </p:blipFill>
        <p:spPr>
          <a:xfrm>
            <a:off x="-2" y="0"/>
            <a:ext cx="12238470" cy="6858000"/>
          </a:xfrm>
          <a:prstGeom prst="rect">
            <a:avLst/>
          </a:prstGeom>
        </p:spPr>
      </p:pic>
      <p:sp>
        <p:nvSpPr>
          <p:cNvPr id="3" name="Diagonal Stripe 2">
            <a:extLst>
              <a:ext uri="{FF2B5EF4-FFF2-40B4-BE49-F238E27FC236}">
                <a16:creationId xmlns:a16="http://schemas.microsoft.com/office/drawing/2014/main" id="{B5012638-E6D6-4044-AEF6-86ABA9EEA79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D38DC-4278-C548-B394-84071A068BF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50914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2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Most Common Hacking Method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9"/>
          <a:stretch/>
        </p:blipFill>
        <p:spPr>
          <a:xfrm>
            <a:off x="839971" y="914404"/>
            <a:ext cx="10494336" cy="5858538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F9C8933A-F3E5-4F4F-A5D6-7999F44016A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E6CCB-27D2-6E4D-9E72-F51FC7B09E9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99353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890" y="1366345"/>
            <a:ext cx="4429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a small piece of code that </a:t>
            </a:r>
          </a:p>
          <a:p>
            <a:r>
              <a:rPr lang="en-US" sz="2000" dirty="0"/>
              <a:t>implements a “login” process for an app: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3544" y="2643352"/>
            <a:ext cx="40002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Login</a:t>
            </a:r>
          </a:p>
          <a:p>
            <a:endParaRPr lang="en-US" sz="2000" dirty="0"/>
          </a:p>
          <a:p>
            <a:r>
              <a:rPr lang="en-US" sz="2000" b="1" dirty="0"/>
              <a:t>Print </a:t>
            </a:r>
            <a:r>
              <a:rPr lang="en-US" sz="2000" dirty="0"/>
              <a:t>“Enter your name: ”</a:t>
            </a:r>
          </a:p>
          <a:p>
            <a:r>
              <a:rPr lang="en-US" sz="2000" b="1" dirty="0"/>
              <a:t>Get </a:t>
            </a:r>
            <a:r>
              <a:rPr lang="en-US" sz="2000" dirty="0"/>
              <a:t>(Name)</a:t>
            </a:r>
          </a:p>
          <a:p>
            <a:r>
              <a:rPr lang="en-US" sz="2000" b="1" dirty="0"/>
              <a:t>Print</a:t>
            </a:r>
            <a:r>
              <a:rPr lang="en-US" sz="2000" dirty="0"/>
              <a:t> “Enter your password: ”</a:t>
            </a:r>
          </a:p>
          <a:p>
            <a:r>
              <a:rPr lang="en-US" sz="2000" b="1" dirty="0"/>
              <a:t>Get </a:t>
            </a:r>
            <a:r>
              <a:rPr lang="en-US" sz="2000" dirty="0"/>
              <a:t>(Password)</a:t>
            </a:r>
          </a:p>
          <a:p>
            <a:r>
              <a:rPr lang="en-US" sz="2000" b="1" dirty="0"/>
              <a:t>if </a:t>
            </a:r>
            <a:r>
              <a:rPr lang="en-US" sz="2000" dirty="0"/>
              <a:t>OK (Name, Password) </a:t>
            </a:r>
            <a:r>
              <a:rPr lang="en-US" sz="2000" b="1" dirty="0"/>
              <a:t>then</a:t>
            </a:r>
            <a:r>
              <a:rPr lang="en-US" sz="2000" dirty="0"/>
              <a:t> Permit </a:t>
            </a:r>
          </a:p>
          <a:p>
            <a:r>
              <a:rPr lang="en-US" sz="2000" b="1" dirty="0"/>
              <a:t>   else</a:t>
            </a:r>
            <a:r>
              <a:rPr lang="en-US" sz="2000" dirty="0"/>
              <a:t> Deny</a:t>
            </a:r>
          </a:p>
          <a:p>
            <a:endParaRPr lang="en-US" sz="2000" dirty="0"/>
          </a:p>
          <a:p>
            <a:r>
              <a:rPr lang="en-US" sz="2000" b="1" dirty="0"/>
              <a:t>End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4E3BE9-529E-1945-A586-AE3476FA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32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Making Malicious Insertions Invisible</a:t>
            </a:r>
          </a:p>
        </p:txBody>
      </p:sp>
      <p:sp>
        <p:nvSpPr>
          <p:cNvPr id="9" name="Diagonal Stripe 8">
            <a:extLst>
              <a:ext uri="{FF2B5EF4-FFF2-40B4-BE49-F238E27FC236}">
                <a16:creationId xmlns:a16="http://schemas.microsoft.com/office/drawing/2014/main" id="{5D092463-7FBD-F847-B9EE-A5D933618A33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28D3C-04DE-FC4A-B2B0-6DB7D1ADF66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61942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71538" y="2614612"/>
            <a:ext cx="4257675" cy="3271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3890" y="1366345"/>
            <a:ext cx="4429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a small piece of code that </a:t>
            </a:r>
          </a:p>
          <a:p>
            <a:r>
              <a:rPr lang="en-US" sz="2000" dirty="0"/>
              <a:t>implements a “login” process for an app: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3544" y="2643352"/>
            <a:ext cx="40002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Login</a:t>
            </a:r>
          </a:p>
          <a:p>
            <a:endParaRPr lang="en-US" sz="2000" dirty="0"/>
          </a:p>
          <a:p>
            <a:r>
              <a:rPr lang="en-US" sz="2000" b="1" dirty="0"/>
              <a:t>Print </a:t>
            </a:r>
            <a:r>
              <a:rPr lang="en-US" sz="2000" dirty="0"/>
              <a:t>“Enter your name: ”</a:t>
            </a:r>
          </a:p>
          <a:p>
            <a:r>
              <a:rPr lang="en-US" sz="2000" b="1" dirty="0"/>
              <a:t>Get </a:t>
            </a:r>
            <a:r>
              <a:rPr lang="en-US" sz="2000" dirty="0"/>
              <a:t>(Name)</a:t>
            </a:r>
          </a:p>
          <a:p>
            <a:r>
              <a:rPr lang="en-US" sz="2000" b="1" dirty="0"/>
              <a:t>Print</a:t>
            </a:r>
            <a:r>
              <a:rPr lang="en-US" sz="2000" dirty="0"/>
              <a:t> “Enter your password: ”</a:t>
            </a:r>
          </a:p>
          <a:p>
            <a:r>
              <a:rPr lang="en-US" sz="2000" b="1" dirty="0"/>
              <a:t>Get </a:t>
            </a:r>
            <a:r>
              <a:rPr lang="en-US" sz="2000" dirty="0"/>
              <a:t>(Password)</a:t>
            </a:r>
          </a:p>
          <a:p>
            <a:r>
              <a:rPr lang="en-US" sz="2000" b="1" dirty="0"/>
              <a:t>if </a:t>
            </a:r>
            <a:r>
              <a:rPr lang="en-US" sz="2000" dirty="0"/>
              <a:t>OK (Name, Password) </a:t>
            </a:r>
            <a:r>
              <a:rPr lang="en-US" sz="2000" b="1" dirty="0"/>
              <a:t>then</a:t>
            </a:r>
            <a:r>
              <a:rPr lang="en-US" sz="2000" dirty="0"/>
              <a:t> Permit </a:t>
            </a:r>
          </a:p>
          <a:p>
            <a:r>
              <a:rPr lang="en-US" sz="2000" b="1" dirty="0"/>
              <a:t>   else</a:t>
            </a:r>
            <a:r>
              <a:rPr lang="en-US" sz="2000" dirty="0"/>
              <a:t> Deny</a:t>
            </a:r>
          </a:p>
          <a:p>
            <a:endParaRPr lang="en-US" sz="2000" dirty="0"/>
          </a:p>
          <a:p>
            <a:r>
              <a:rPr lang="en-US" sz="2000" b="1" dirty="0"/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2113" y="2571741"/>
            <a:ext cx="32700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Programmers refer to this as </a:t>
            </a:r>
          </a:p>
          <a:p>
            <a:r>
              <a:rPr lang="en-US" sz="2000" b="1" dirty="0"/>
              <a:t>“Source Code” </a:t>
            </a:r>
            <a:r>
              <a:rPr lang="en-US" sz="2000" dirty="0"/>
              <a:t>and use</a:t>
            </a:r>
          </a:p>
          <a:p>
            <a:r>
              <a:rPr lang="en-US" sz="2000" dirty="0"/>
              <a:t>Programming Languages </a:t>
            </a:r>
          </a:p>
          <a:p>
            <a:r>
              <a:rPr lang="en-US" sz="2000" dirty="0"/>
              <a:t>such as Java, C++, and Python</a:t>
            </a:r>
          </a:p>
        </p:txBody>
      </p:sp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05A86138-42B1-864A-A64A-05FFAD939239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6AE32-F489-7D43-8D0C-5BCF4D58CE9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969745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57266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890" y="1366345"/>
            <a:ext cx="471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the translation process to make the </a:t>
            </a:r>
          </a:p>
          <a:p>
            <a:r>
              <a:rPr lang="en-US" sz="2000" dirty="0"/>
              <a:t>code executable on a computer:</a:t>
            </a:r>
          </a:p>
        </p:txBody>
      </p:sp>
      <p:sp>
        <p:nvSpPr>
          <p:cNvPr id="7" name="Rectangle 6"/>
          <p:cNvSpPr/>
          <p:nvPr/>
        </p:nvSpPr>
        <p:spPr>
          <a:xfrm>
            <a:off x="326112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Compiler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386014" y="2986087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57449" y="34671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72113" y="2571743"/>
            <a:ext cx="37241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Programmers obtain </a:t>
            </a:r>
            <a:r>
              <a:rPr lang="en-US" sz="2000" b="1" dirty="0"/>
              <a:t>“Compilers” </a:t>
            </a:r>
          </a:p>
          <a:p>
            <a:r>
              <a:rPr lang="en-US" sz="2000" dirty="0"/>
              <a:t>from software companies such</a:t>
            </a:r>
          </a:p>
          <a:p>
            <a:r>
              <a:rPr lang="en-US" sz="2000" dirty="0"/>
              <a:t>as Microsoft (or get them for </a:t>
            </a:r>
          </a:p>
          <a:p>
            <a:r>
              <a:rPr lang="en-US" sz="2000" dirty="0"/>
              <a:t>free on the Internet)</a:t>
            </a:r>
          </a:p>
        </p:txBody>
      </p:sp>
      <p:sp>
        <p:nvSpPr>
          <p:cNvPr id="13" name="Diagonal Stripe 12">
            <a:extLst>
              <a:ext uri="{FF2B5EF4-FFF2-40B4-BE49-F238E27FC236}">
                <a16:creationId xmlns:a16="http://schemas.microsoft.com/office/drawing/2014/main" id="{A6142EDF-3A52-FD40-93F7-AEDFBB38536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E7D083-7ADB-1A40-8425-65A5B7E6B97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341059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57266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890" y="1366345"/>
            <a:ext cx="471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the translation process to make the </a:t>
            </a:r>
          </a:p>
          <a:p>
            <a:r>
              <a:rPr lang="en-US" sz="2000" dirty="0"/>
              <a:t>code executable on a computer:</a:t>
            </a:r>
          </a:p>
        </p:txBody>
      </p:sp>
      <p:sp>
        <p:nvSpPr>
          <p:cNvPr id="7" name="Rectangle 6"/>
          <p:cNvSpPr/>
          <p:nvPr/>
        </p:nvSpPr>
        <p:spPr>
          <a:xfrm>
            <a:off x="326112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Compiler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386014" y="2986087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57449" y="34671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6630" y="2571743"/>
            <a:ext cx="42685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Compilers “break down” Source Code</a:t>
            </a:r>
            <a:r>
              <a:rPr lang="en-US" sz="2000" b="1" dirty="0"/>
              <a:t> </a:t>
            </a:r>
          </a:p>
          <a:p>
            <a:r>
              <a:rPr lang="en-US" sz="2000" dirty="0"/>
              <a:t>into more rudimentary building block </a:t>
            </a:r>
          </a:p>
          <a:p>
            <a:r>
              <a:rPr lang="en-US" sz="2000" dirty="0"/>
              <a:t>languages called “</a:t>
            </a:r>
            <a:r>
              <a:rPr lang="en-US" sz="2000" b="1" dirty="0"/>
              <a:t>Object Code</a:t>
            </a:r>
            <a:r>
              <a:rPr lang="en-US" sz="2000" dirty="0"/>
              <a:t>” for the </a:t>
            </a:r>
          </a:p>
          <a:p>
            <a:r>
              <a:rPr lang="en-US" sz="2000" dirty="0"/>
              <a:t>computer being used</a:t>
            </a:r>
          </a:p>
        </p:txBody>
      </p:sp>
      <p:sp>
        <p:nvSpPr>
          <p:cNvPr id="9" name="Rectangle 8"/>
          <p:cNvSpPr/>
          <p:nvPr/>
        </p:nvSpPr>
        <p:spPr>
          <a:xfrm>
            <a:off x="5550696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Code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692049" y="3009900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95824" y="348138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sp>
        <p:nvSpPr>
          <p:cNvPr id="13" name="Diagonal Stripe 12">
            <a:extLst>
              <a:ext uri="{FF2B5EF4-FFF2-40B4-BE49-F238E27FC236}">
                <a16:creationId xmlns:a16="http://schemas.microsoft.com/office/drawing/2014/main" id="{7BB2258A-187D-7447-B9D0-D7EA078D6B6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2CCF3-873E-B04A-B7EE-561A275A808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410145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869D92-D5FA-0345-9C72-F2B1930C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22347"/>
            <a:ext cx="11600329" cy="4284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BD609-44ED-754A-ACAE-4A80A8E61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86" y="3447345"/>
            <a:ext cx="8218312" cy="3325805"/>
          </a:xfrm>
          <a:prstGeom prst="rect">
            <a:avLst/>
          </a:prstGeom>
        </p:spPr>
      </p:pic>
      <p:sp>
        <p:nvSpPr>
          <p:cNvPr id="4" name="Diagonal Stripe 3">
            <a:extLst>
              <a:ext uri="{FF2B5EF4-FFF2-40B4-BE49-F238E27FC236}">
                <a16:creationId xmlns:a16="http://schemas.microsoft.com/office/drawing/2014/main" id="{CDA1FB22-CEA6-174C-8CA7-7A333695B8E3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73654-1265-144A-BF87-827CF167444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48295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890" y="1366345"/>
            <a:ext cx="471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the translation process to make the </a:t>
            </a:r>
          </a:p>
          <a:p>
            <a:r>
              <a:rPr lang="en-US" sz="2000" dirty="0"/>
              <a:t>code executable on a computer: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7266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6112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Compiler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386014" y="2986087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57449" y="34671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0696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Code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4692049" y="3009900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95824" y="348138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5455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Assembler Program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15841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Machine Code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6991351" y="3062286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9286876" y="3057524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53274" y="350519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91649" y="350519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08259" y="4211354"/>
            <a:ext cx="4955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Assemblers “break down” Object Code</a:t>
            </a:r>
            <a:r>
              <a:rPr lang="en-US" sz="2000" b="1" dirty="0"/>
              <a:t> </a:t>
            </a:r>
          </a:p>
          <a:p>
            <a:r>
              <a:rPr lang="en-US" sz="2000" dirty="0"/>
              <a:t>into raw binary languages (1’s and 0’s) called </a:t>
            </a:r>
          </a:p>
          <a:p>
            <a:r>
              <a:rPr lang="en-US" sz="2000" dirty="0"/>
              <a:t>“</a:t>
            </a:r>
            <a:r>
              <a:rPr lang="en-US" sz="2000" b="1" dirty="0"/>
              <a:t>Machine Code</a:t>
            </a:r>
            <a:r>
              <a:rPr lang="en-US" sz="2000" dirty="0"/>
              <a:t>” for the computer being used</a:t>
            </a:r>
          </a:p>
        </p:txBody>
      </p:sp>
      <p:sp>
        <p:nvSpPr>
          <p:cNvPr id="22" name="Diagonal Stripe 21">
            <a:extLst>
              <a:ext uri="{FF2B5EF4-FFF2-40B4-BE49-F238E27FC236}">
                <a16:creationId xmlns:a16="http://schemas.microsoft.com/office/drawing/2014/main" id="{AD3F10F4-A246-394E-AEB0-B9E823EB8DD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A1AD1D-260F-BE40-9955-C854F7F4FAF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89067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890" y="1366345"/>
            <a:ext cx="471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the translation process to make the </a:t>
            </a:r>
          </a:p>
          <a:p>
            <a:r>
              <a:rPr lang="en-US" sz="2000" dirty="0"/>
              <a:t>code executable on a computer: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7266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6112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Compiler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386014" y="2986087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57449" y="34671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0696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Code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4692049" y="3009900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95824" y="348138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5455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Assembler Program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15841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Machine Code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6991351" y="3062286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9286876" y="3057524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53274" y="350519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91649" y="350519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6401" y="3995678"/>
            <a:ext cx="15696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-- Login</a:t>
            </a:r>
          </a:p>
          <a:p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LDA  8A34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STA  FF20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LDA  2001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STA  FF21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MOV  2A2B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. . .</a:t>
            </a:r>
          </a:p>
          <a:p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10801" y="3995678"/>
            <a:ext cx="15696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-- Login</a:t>
            </a:r>
          </a:p>
          <a:p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0010 1010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1100 1011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0000 1101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0001 1111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1110 1111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. . .</a:t>
            </a:r>
          </a:p>
          <a:p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8343906" y="5029199"/>
            <a:ext cx="857250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69232" y="4014952"/>
            <a:ext cx="41599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Login</a:t>
            </a:r>
          </a:p>
          <a:p>
            <a:endParaRPr lang="en-US" sz="1600" dirty="0"/>
          </a:p>
          <a:p>
            <a:r>
              <a:rPr lang="en-US" sz="1600" b="1" dirty="0"/>
              <a:t>Print </a:t>
            </a:r>
            <a:r>
              <a:rPr lang="en-US" sz="1600" dirty="0"/>
              <a:t>“Enter your name: ”</a:t>
            </a:r>
          </a:p>
          <a:p>
            <a:r>
              <a:rPr lang="en-US" sz="1600" b="1" dirty="0"/>
              <a:t>Get </a:t>
            </a:r>
            <a:r>
              <a:rPr lang="en-US" sz="1600" dirty="0"/>
              <a:t>(Name)</a:t>
            </a:r>
          </a:p>
          <a:p>
            <a:r>
              <a:rPr lang="en-US" sz="1600" b="1" dirty="0"/>
              <a:t>Print</a:t>
            </a:r>
            <a:r>
              <a:rPr lang="en-US" sz="1600" dirty="0"/>
              <a:t> “Enter your password: ”</a:t>
            </a:r>
          </a:p>
          <a:p>
            <a:r>
              <a:rPr lang="en-US" sz="1600" b="1" dirty="0"/>
              <a:t>Get </a:t>
            </a:r>
            <a:r>
              <a:rPr lang="en-US" sz="1600" dirty="0"/>
              <a:t>(Password)</a:t>
            </a:r>
          </a:p>
          <a:p>
            <a:r>
              <a:rPr lang="en-US" sz="1600" b="1" dirty="0"/>
              <a:t>if </a:t>
            </a:r>
            <a:r>
              <a:rPr lang="en-US" sz="1600" dirty="0"/>
              <a:t>OK (Name, Password) </a:t>
            </a:r>
            <a:r>
              <a:rPr lang="en-US" sz="1600" b="1" dirty="0"/>
              <a:t>then</a:t>
            </a:r>
            <a:r>
              <a:rPr lang="en-US" sz="1600" dirty="0"/>
              <a:t> Permit </a:t>
            </a:r>
          </a:p>
          <a:p>
            <a:r>
              <a:rPr lang="en-US" sz="1600" b="1" dirty="0"/>
              <a:t>   else</a:t>
            </a:r>
            <a:r>
              <a:rPr lang="en-US" sz="1600" dirty="0"/>
              <a:t> Deny</a:t>
            </a:r>
          </a:p>
          <a:p>
            <a:endParaRPr lang="en-US" sz="1600" dirty="0"/>
          </a:p>
          <a:p>
            <a:r>
              <a:rPr lang="en-US" sz="1600" b="1" dirty="0"/>
              <a:t>End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3795713" y="4938712"/>
            <a:ext cx="857250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2E045C15-DA67-DB45-856B-28AD6406023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E260F2-2296-3F42-8D8C-08CB9A886A9E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47727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83544" y="2643352"/>
            <a:ext cx="40002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Login</a:t>
            </a:r>
          </a:p>
          <a:p>
            <a:endParaRPr lang="en-US" sz="2000" dirty="0"/>
          </a:p>
          <a:p>
            <a:r>
              <a:rPr lang="en-US" sz="2000" b="1" dirty="0"/>
              <a:t>Print </a:t>
            </a:r>
            <a:r>
              <a:rPr lang="en-US" sz="2000" dirty="0"/>
              <a:t>“Enter your name: ”</a:t>
            </a:r>
          </a:p>
          <a:p>
            <a:r>
              <a:rPr lang="en-US" sz="2000" b="1" dirty="0"/>
              <a:t>Get </a:t>
            </a:r>
            <a:r>
              <a:rPr lang="en-US" sz="2000" dirty="0"/>
              <a:t>(Name)</a:t>
            </a:r>
          </a:p>
          <a:p>
            <a:r>
              <a:rPr lang="en-US" sz="2000" b="1" dirty="0"/>
              <a:t>Print</a:t>
            </a:r>
            <a:r>
              <a:rPr lang="en-US" sz="2000" dirty="0"/>
              <a:t> “Enter your password: ”</a:t>
            </a:r>
          </a:p>
          <a:p>
            <a:r>
              <a:rPr lang="en-US" sz="2000" b="1" dirty="0"/>
              <a:t>Get </a:t>
            </a:r>
            <a:r>
              <a:rPr lang="en-US" sz="2000" dirty="0"/>
              <a:t>(Password)</a:t>
            </a:r>
          </a:p>
          <a:p>
            <a:r>
              <a:rPr lang="en-US" sz="2000" b="1" dirty="0"/>
              <a:t>if </a:t>
            </a:r>
            <a:r>
              <a:rPr lang="en-US" sz="2000" dirty="0"/>
              <a:t>OK (Name, Password) </a:t>
            </a:r>
            <a:r>
              <a:rPr lang="en-US" sz="2000" b="1" dirty="0"/>
              <a:t>then</a:t>
            </a:r>
            <a:r>
              <a:rPr lang="en-US" sz="2000" dirty="0"/>
              <a:t> Permit </a:t>
            </a:r>
          </a:p>
          <a:p>
            <a:r>
              <a:rPr lang="en-US" sz="2000" b="1" dirty="0"/>
              <a:t>   else</a:t>
            </a:r>
            <a:r>
              <a:rPr lang="en-US" sz="2000" dirty="0"/>
              <a:t> Deny</a:t>
            </a:r>
          </a:p>
          <a:p>
            <a:endParaRPr lang="en-US" sz="2000" dirty="0"/>
          </a:p>
          <a:p>
            <a:r>
              <a:rPr lang="en-US" sz="2000" b="1" dirty="0"/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890" y="1366345"/>
            <a:ext cx="5560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the process to insert a Trojan horse into the </a:t>
            </a:r>
          </a:p>
          <a:p>
            <a:r>
              <a:rPr lang="en-US" sz="2000" dirty="0"/>
              <a:t>code executable on a computer: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76F12991-6D03-9F4B-875F-A16A5B3A16F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E2403-3936-8349-82E0-BC04FC95C1B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477528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83544" y="2643352"/>
            <a:ext cx="697774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Login</a:t>
            </a:r>
          </a:p>
          <a:p>
            <a:endParaRPr lang="en-US" sz="2000" dirty="0"/>
          </a:p>
          <a:p>
            <a:r>
              <a:rPr lang="en-US" sz="2000" b="1" dirty="0"/>
              <a:t>Print </a:t>
            </a:r>
            <a:r>
              <a:rPr lang="en-US" sz="2000" dirty="0"/>
              <a:t>“Enter your name: ”</a:t>
            </a:r>
          </a:p>
          <a:p>
            <a:r>
              <a:rPr lang="en-US" sz="2000" b="1" dirty="0"/>
              <a:t>Get </a:t>
            </a:r>
            <a:r>
              <a:rPr lang="en-US" sz="2000" dirty="0"/>
              <a:t>(Name)</a:t>
            </a:r>
          </a:p>
          <a:p>
            <a:r>
              <a:rPr lang="en-US" sz="2000" b="1" dirty="0"/>
              <a:t>Print</a:t>
            </a:r>
            <a:r>
              <a:rPr lang="en-US" sz="2000" dirty="0"/>
              <a:t> “Enter your password: ”</a:t>
            </a:r>
          </a:p>
          <a:p>
            <a:r>
              <a:rPr lang="en-US" sz="2000" b="1" dirty="0"/>
              <a:t>Get </a:t>
            </a:r>
            <a:r>
              <a:rPr lang="en-US" sz="2000" dirty="0"/>
              <a:t>(Password)</a:t>
            </a:r>
          </a:p>
          <a:p>
            <a:r>
              <a:rPr lang="en-US" sz="2000" b="1" dirty="0"/>
              <a:t>if </a:t>
            </a:r>
            <a:r>
              <a:rPr lang="en-US" sz="2000" dirty="0"/>
              <a:t>OK (Name, Password) </a:t>
            </a:r>
            <a:r>
              <a:rPr lang="en-US" sz="2000" b="1" dirty="0"/>
              <a:t>or </a:t>
            </a:r>
            <a:r>
              <a:rPr lang="en-US" sz="2000" dirty="0"/>
              <a:t>Password = “NYU_LAW1” </a:t>
            </a:r>
            <a:r>
              <a:rPr lang="en-US" sz="2000" b="1" dirty="0"/>
              <a:t>then</a:t>
            </a:r>
            <a:r>
              <a:rPr lang="en-US" sz="2000" dirty="0"/>
              <a:t> Permit </a:t>
            </a:r>
          </a:p>
          <a:p>
            <a:r>
              <a:rPr lang="en-US" sz="2000" b="1" dirty="0"/>
              <a:t>   else</a:t>
            </a:r>
            <a:r>
              <a:rPr lang="en-US" sz="2000" dirty="0"/>
              <a:t> Deny</a:t>
            </a:r>
          </a:p>
          <a:p>
            <a:endParaRPr lang="en-US" sz="2000" dirty="0"/>
          </a:p>
          <a:p>
            <a:r>
              <a:rPr lang="en-US" sz="2000" b="1" dirty="0"/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890" y="1366345"/>
            <a:ext cx="5560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the process to insert a Trojan horse into the </a:t>
            </a:r>
          </a:p>
          <a:p>
            <a:r>
              <a:rPr lang="en-US" sz="2000" dirty="0"/>
              <a:t>code executable on a computer: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CD697C3A-72EA-3948-9CDE-E6B854F0BDE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0D8F7-CC7F-8740-8379-B681A351BC0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62530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36579" y="4477409"/>
            <a:ext cx="2837793" cy="4204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83544" y="2643352"/>
            <a:ext cx="679993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Login</a:t>
            </a:r>
          </a:p>
          <a:p>
            <a:endParaRPr lang="en-US" sz="2000" dirty="0"/>
          </a:p>
          <a:p>
            <a:r>
              <a:rPr lang="en-US" sz="2000" b="1" dirty="0"/>
              <a:t>Print </a:t>
            </a:r>
            <a:r>
              <a:rPr lang="en-US" sz="2000" dirty="0"/>
              <a:t>“Enter your name: ”</a:t>
            </a:r>
          </a:p>
          <a:p>
            <a:r>
              <a:rPr lang="en-US" sz="2000" b="1" dirty="0"/>
              <a:t>Get </a:t>
            </a:r>
            <a:r>
              <a:rPr lang="en-US" sz="2000" dirty="0"/>
              <a:t>(Name)</a:t>
            </a:r>
          </a:p>
          <a:p>
            <a:r>
              <a:rPr lang="en-US" sz="2000" b="1" dirty="0"/>
              <a:t>Print</a:t>
            </a:r>
            <a:r>
              <a:rPr lang="en-US" sz="2000" dirty="0"/>
              <a:t> “Enter your password: ”</a:t>
            </a:r>
          </a:p>
          <a:p>
            <a:r>
              <a:rPr lang="en-US" sz="2000" b="1" dirty="0"/>
              <a:t>Get </a:t>
            </a:r>
            <a:r>
              <a:rPr lang="en-US" sz="2000" dirty="0"/>
              <a:t>(Password)</a:t>
            </a:r>
          </a:p>
          <a:p>
            <a:r>
              <a:rPr lang="en-US" sz="2000" b="1" dirty="0"/>
              <a:t>if </a:t>
            </a:r>
            <a:r>
              <a:rPr lang="en-US" sz="2000" dirty="0"/>
              <a:t>OK (Name, Password) </a:t>
            </a:r>
            <a:r>
              <a:rPr lang="en-US" sz="2000" b="1" dirty="0"/>
              <a:t>or </a:t>
            </a:r>
            <a:r>
              <a:rPr lang="en-US" sz="2000" dirty="0"/>
              <a:t>Password = “NYU_LAW” </a:t>
            </a:r>
            <a:r>
              <a:rPr lang="en-US" sz="2000" b="1" dirty="0"/>
              <a:t>then</a:t>
            </a:r>
            <a:r>
              <a:rPr lang="en-US" sz="2000" dirty="0"/>
              <a:t> Permit </a:t>
            </a:r>
          </a:p>
          <a:p>
            <a:r>
              <a:rPr lang="en-US" sz="2000" b="1" dirty="0"/>
              <a:t>   else</a:t>
            </a:r>
            <a:r>
              <a:rPr lang="en-US" sz="2000" dirty="0"/>
              <a:t> Deny</a:t>
            </a:r>
          </a:p>
          <a:p>
            <a:endParaRPr lang="en-US" sz="2000" dirty="0"/>
          </a:p>
          <a:p>
            <a:r>
              <a:rPr lang="en-US" sz="2000" b="1" dirty="0"/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890" y="1366345"/>
            <a:ext cx="5560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the process to insert a Trojan horse into the </a:t>
            </a:r>
          </a:p>
          <a:p>
            <a:r>
              <a:rPr lang="en-US" sz="2000" dirty="0"/>
              <a:t>code executable on a computer: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7825" y="2828925"/>
            <a:ext cx="2434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a Trojan Horse </a:t>
            </a:r>
          </a:p>
          <a:p>
            <a:r>
              <a:rPr lang="en-US" sz="2000" dirty="0"/>
              <a:t>Insertion called a</a:t>
            </a:r>
          </a:p>
          <a:p>
            <a:r>
              <a:rPr lang="en-US" sz="2000" dirty="0"/>
              <a:t>“Back Door”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00650" y="3829050"/>
            <a:ext cx="357188" cy="585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05EB0C8A-9CA3-A54B-8515-680C99E71C8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4798DD-E750-F840-92BF-11FEE03679B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306621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890" y="1366345"/>
            <a:ext cx="6084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the process to translate “Dirty Source Code” into </a:t>
            </a:r>
          </a:p>
          <a:p>
            <a:r>
              <a:rPr lang="en-US" sz="2000" dirty="0"/>
              <a:t>“Dirty Object Code:”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957266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Dirty Source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6112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Compiler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386014" y="2986087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57449" y="34671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50696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Dirty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Code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692049" y="3009900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95824" y="348138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sp>
        <p:nvSpPr>
          <p:cNvPr id="17" name="Diagonal Stripe 16">
            <a:extLst>
              <a:ext uri="{FF2B5EF4-FFF2-40B4-BE49-F238E27FC236}">
                <a16:creationId xmlns:a16="http://schemas.microsoft.com/office/drawing/2014/main" id="{9310C4E9-64FF-FD44-83DC-1875F4B1D62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6DB-8405-ED46-9F36-432C5F3F4B1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468365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890" y="1366345"/>
            <a:ext cx="7256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the review process to detect “Dirty Source Code” being used </a:t>
            </a:r>
          </a:p>
          <a:p>
            <a:r>
              <a:rPr lang="en-US" sz="2000" dirty="0"/>
              <a:t>to create into “Dirty Object Code:”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957266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Dirty Source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6112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Compiler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386014" y="2986087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57449" y="34671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50696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Dirty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Code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692049" y="3009900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95824" y="348138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250" b="21000"/>
          <a:stretch/>
        </p:blipFill>
        <p:spPr>
          <a:xfrm>
            <a:off x="638175" y="5414962"/>
            <a:ext cx="1905000" cy="10429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4531" y="4229104"/>
            <a:ext cx="3572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Human review of source code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Source code scanning tools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Code Testing (not scalable)</a:t>
            </a:r>
          </a:p>
        </p:txBody>
      </p:sp>
      <p:sp>
        <p:nvSpPr>
          <p:cNvPr id="6" name="Up Arrow 5"/>
          <p:cNvSpPr/>
          <p:nvPr/>
        </p:nvSpPr>
        <p:spPr>
          <a:xfrm>
            <a:off x="1371601" y="3800474"/>
            <a:ext cx="484632" cy="147161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gonal Stripe 16">
            <a:extLst>
              <a:ext uri="{FF2B5EF4-FFF2-40B4-BE49-F238E27FC236}">
                <a16:creationId xmlns:a16="http://schemas.microsoft.com/office/drawing/2014/main" id="{98E3335E-EC36-BE46-ACDC-969F05210A2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1596E-EE04-4649-8E08-E84C574E112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138159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890" y="1366345"/>
            <a:ext cx="5119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how a “Clean” compiler program works: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83544" y="2057557"/>
            <a:ext cx="289072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Compiler</a:t>
            </a:r>
          </a:p>
          <a:p>
            <a:endParaRPr lang="en-US" sz="2000" dirty="0"/>
          </a:p>
          <a:p>
            <a:r>
              <a:rPr lang="en-US" sz="2000" b="1" dirty="0"/>
              <a:t>Repeat </a:t>
            </a:r>
          </a:p>
          <a:p>
            <a:r>
              <a:rPr lang="en-US" sz="2000" b="1" dirty="0"/>
              <a:t>    Get </a:t>
            </a:r>
            <a:r>
              <a:rPr lang="en-US" sz="2000" dirty="0"/>
              <a:t>(Line of Code)</a:t>
            </a:r>
            <a:endParaRPr lang="en-US" sz="2000" b="1" dirty="0"/>
          </a:p>
          <a:p>
            <a:r>
              <a:rPr lang="en-US" sz="2000" b="1" dirty="0"/>
              <a:t>    Translate</a:t>
            </a:r>
            <a:r>
              <a:rPr lang="en-US" sz="2000" dirty="0"/>
              <a:t> (Line of Code)</a:t>
            </a:r>
            <a:endParaRPr lang="en-US" sz="2000" b="1" dirty="0"/>
          </a:p>
          <a:p>
            <a:r>
              <a:rPr lang="en-US" sz="2000" b="1" dirty="0"/>
              <a:t>Until Done</a:t>
            </a:r>
          </a:p>
          <a:p>
            <a:endParaRPr lang="en-US" sz="2000" dirty="0"/>
          </a:p>
          <a:p>
            <a:r>
              <a:rPr lang="en-US" sz="2000" b="1" dirty="0"/>
              <a:t>End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E7210481-FF10-5948-9F2C-4B4ED3872EB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F0D43-28FC-BB49-AF1F-4F13EF70DE0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55711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890" y="1366345"/>
            <a:ext cx="5119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how a “Clean” compiler program works: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83544" y="2057557"/>
            <a:ext cx="289072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Compiler</a:t>
            </a:r>
          </a:p>
          <a:p>
            <a:endParaRPr lang="en-US" sz="2000" dirty="0"/>
          </a:p>
          <a:p>
            <a:r>
              <a:rPr lang="en-US" sz="2000" b="1" dirty="0"/>
              <a:t>Repeat </a:t>
            </a:r>
          </a:p>
          <a:p>
            <a:r>
              <a:rPr lang="en-US" sz="2000" b="1" dirty="0"/>
              <a:t>    Get </a:t>
            </a:r>
            <a:r>
              <a:rPr lang="en-US" sz="2000" dirty="0"/>
              <a:t>(Line of Code)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    Translate</a:t>
            </a:r>
            <a:r>
              <a:rPr lang="en-US" sz="2000" dirty="0"/>
              <a:t> (Line of Code)</a:t>
            </a:r>
            <a:endParaRPr lang="en-US" sz="2000" b="1" dirty="0"/>
          </a:p>
          <a:p>
            <a:r>
              <a:rPr lang="en-US" sz="2000" b="1" dirty="0"/>
              <a:t>Until Done</a:t>
            </a:r>
          </a:p>
          <a:p>
            <a:endParaRPr lang="en-US" sz="2000" dirty="0"/>
          </a:p>
          <a:p>
            <a:r>
              <a:rPr lang="en-US" sz="2000" b="1" dirty="0"/>
              <a:t>End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7DD3CB55-A9A1-1F4C-B343-9869EE31CC93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5F9B8-DC30-6949-BAB2-CEE05D1DC05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4208895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83544" y="2057557"/>
            <a:ext cx="498963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Compiler</a:t>
            </a:r>
          </a:p>
          <a:p>
            <a:endParaRPr lang="en-US" sz="2000" dirty="0"/>
          </a:p>
          <a:p>
            <a:r>
              <a:rPr lang="en-US" sz="2000" b="1" dirty="0"/>
              <a:t>Repeat </a:t>
            </a:r>
          </a:p>
          <a:p>
            <a:r>
              <a:rPr lang="en-US" sz="2000" b="1" dirty="0"/>
              <a:t>    Get </a:t>
            </a:r>
            <a:r>
              <a:rPr lang="en-US" sz="2000" dirty="0"/>
              <a:t>(Line of Code)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b="1" dirty="0"/>
              <a:t>If </a:t>
            </a:r>
            <a:r>
              <a:rPr lang="en-US" sz="2000" dirty="0"/>
              <a:t>(Line of Code) = “</a:t>
            </a:r>
            <a:r>
              <a:rPr lang="en-US" sz="2000" b="1" dirty="0"/>
              <a:t>If</a:t>
            </a:r>
            <a:r>
              <a:rPr lang="en-US" sz="2000" dirty="0"/>
              <a:t> OK (Name, Password)”</a:t>
            </a:r>
          </a:p>
          <a:p>
            <a:r>
              <a:rPr lang="en-US" sz="2000" dirty="0"/>
              <a:t>        </a:t>
            </a:r>
          </a:p>
          <a:p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    Translate</a:t>
            </a:r>
            <a:r>
              <a:rPr lang="en-US" sz="2000" dirty="0"/>
              <a:t> (Line of Code)</a:t>
            </a:r>
            <a:endParaRPr lang="en-US" sz="2000" b="1" dirty="0"/>
          </a:p>
          <a:p>
            <a:r>
              <a:rPr lang="en-US" sz="2000" b="1" dirty="0"/>
              <a:t>Until Done</a:t>
            </a:r>
          </a:p>
          <a:p>
            <a:endParaRPr lang="en-US" sz="2000" dirty="0"/>
          </a:p>
          <a:p>
            <a:r>
              <a:rPr lang="en-US" sz="2000" b="1" dirty="0"/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890" y="1366345"/>
            <a:ext cx="5053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how a “Dirty” compiler program works: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20458BAB-4A52-C242-8E57-84275F18D4D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8F577-9F91-0B46-874B-3231A79349B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16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31061"/>
            <a:ext cx="9144000" cy="4537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9081" y="236528"/>
            <a:ext cx="783285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Required Text</a:t>
            </a:r>
            <a:r>
              <a:rPr lang="en-US" sz="2800" b="1" dirty="0"/>
              <a:t> </a:t>
            </a:r>
            <a:r>
              <a:rPr lang="mr-IN" sz="2800" b="1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$9.99 Download from Amazon.com</a:t>
            </a:r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$25.00 Printed Paperback Book from Amazon.com</a:t>
            </a:r>
          </a:p>
          <a:p>
            <a:r>
              <a:rPr lang="en-US" sz="2800" b="1" dirty="0"/>
              <a:t>From CIA to APT: An Introduction to Cyber Security</a:t>
            </a:r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Edward G. Amoroso &amp; Matthew E. Amoroso</a:t>
            </a:r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A730BF80-3675-FA45-B1D1-FC75889BF819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830FC-66C7-9343-B21A-F97C8AFF394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702952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83544" y="2057557"/>
            <a:ext cx="783393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Compiler</a:t>
            </a:r>
          </a:p>
          <a:p>
            <a:endParaRPr lang="en-US" sz="2000" dirty="0"/>
          </a:p>
          <a:p>
            <a:r>
              <a:rPr lang="en-US" sz="2000" b="1" dirty="0"/>
              <a:t>Repeat </a:t>
            </a:r>
          </a:p>
          <a:p>
            <a:r>
              <a:rPr lang="en-US" sz="2000" b="1" dirty="0"/>
              <a:t>    Get </a:t>
            </a:r>
            <a:r>
              <a:rPr lang="en-US" sz="2000" dirty="0"/>
              <a:t>(Line of Code)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b="1" dirty="0"/>
              <a:t>If </a:t>
            </a:r>
            <a:r>
              <a:rPr lang="en-US" sz="2000" dirty="0"/>
              <a:t>(Line of Code) = “</a:t>
            </a:r>
            <a:r>
              <a:rPr lang="en-US" sz="2000" b="1" dirty="0"/>
              <a:t>If</a:t>
            </a:r>
            <a:r>
              <a:rPr lang="en-US" sz="2000" dirty="0"/>
              <a:t> OK (Name, Password)”</a:t>
            </a:r>
          </a:p>
          <a:p>
            <a:r>
              <a:rPr lang="en-US" sz="2000" dirty="0"/>
              <a:t>        </a:t>
            </a:r>
            <a:r>
              <a:rPr lang="en-US" sz="2000" b="1" dirty="0"/>
              <a:t>Then</a:t>
            </a:r>
            <a:r>
              <a:rPr lang="en-US" sz="2000" dirty="0"/>
              <a:t> </a:t>
            </a:r>
            <a:r>
              <a:rPr lang="en-US" sz="2000" b="1" dirty="0"/>
              <a:t>Translate</a:t>
            </a:r>
            <a:r>
              <a:rPr lang="en-US" sz="2000" dirty="0"/>
              <a:t> (“</a:t>
            </a:r>
            <a:r>
              <a:rPr lang="en-US" sz="2000" b="1" dirty="0"/>
              <a:t>If </a:t>
            </a:r>
            <a:r>
              <a:rPr lang="en-US" sz="2000" dirty="0"/>
              <a:t>OK (Name, Password) </a:t>
            </a:r>
            <a:r>
              <a:rPr lang="en-US" sz="2000" b="1" dirty="0"/>
              <a:t>or</a:t>
            </a:r>
            <a:r>
              <a:rPr lang="en-US" sz="2000" dirty="0"/>
              <a:t> Password = “NYU_LAW”)</a:t>
            </a:r>
            <a:endParaRPr lang="en-US" sz="2000" b="1" dirty="0"/>
          </a:p>
          <a:p>
            <a:r>
              <a:rPr lang="en-US" sz="2000" b="1" dirty="0"/>
              <a:t>    Else   </a:t>
            </a:r>
          </a:p>
          <a:p>
            <a:endParaRPr lang="en-US" sz="2000" b="1" dirty="0"/>
          </a:p>
          <a:p>
            <a:r>
              <a:rPr lang="en-US" sz="2000" b="1" dirty="0"/>
              <a:t>    Translate</a:t>
            </a:r>
            <a:r>
              <a:rPr lang="en-US" sz="2000" dirty="0"/>
              <a:t> (Line of Code)</a:t>
            </a:r>
            <a:endParaRPr lang="en-US" sz="2000" b="1" dirty="0"/>
          </a:p>
          <a:p>
            <a:r>
              <a:rPr lang="en-US" sz="2000" b="1" dirty="0"/>
              <a:t>Until Done</a:t>
            </a:r>
          </a:p>
          <a:p>
            <a:endParaRPr lang="en-US" sz="2000" dirty="0"/>
          </a:p>
          <a:p>
            <a:r>
              <a:rPr lang="en-US" sz="2000" b="1" dirty="0"/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890" y="1366345"/>
            <a:ext cx="5053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how a “Dirty” compiler program works: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A2B5CB5B-88FF-A242-89A2-33F27CF129C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4E6EE-E9ED-BB4C-A3CB-1576B6391E2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481615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890" y="1366345"/>
            <a:ext cx="5387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how a “Dirty” compiler program translates</a:t>
            </a:r>
          </a:p>
          <a:p>
            <a:r>
              <a:rPr lang="en-US" sz="2000" dirty="0"/>
              <a:t>Clean Source to Dirty Object Code:</a:t>
            </a:r>
          </a:p>
        </p:txBody>
      </p:sp>
      <p:sp>
        <p:nvSpPr>
          <p:cNvPr id="5" name="Rectangle 4"/>
          <p:cNvSpPr/>
          <p:nvPr/>
        </p:nvSpPr>
        <p:spPr>
          <a:xfrm>
            <a:off x="957266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3261125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Dirty Compiler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86014" y="2986087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57449" y="34671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5550696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Dirty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Code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692049" y="3009900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95824" y="348138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5455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Assembler Program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58415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Dirty Machine Code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991351" y="3062286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286876" y="3057524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53274" y="350519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91649" y="350519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sp>
        <p:nvSpPr>
          <p:cNvPr id="20" name="Diagonal Stripe 19">
            <a:extLst>
              <a:ext uri="{FF2B5EF4-FFF2-40B4-BE49-F238E27FC236}">
                <a16:creationId xmlns:a16="http://schemas.microsoft.com/office/drawing/2014/main" id="{F650C687-C13D-C149-9715-2F8EA1938473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C9E49-16A1-7140-8ECE-C12F58E9286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705821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890" y="1366345"/>
            <a:ext cx="5628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how a “Dirty” compiler program hides Trojan</a:t>
            </a:r>
          </a:p>
          <a:p>
            <a:r>
              <a:rPr lang="en-US" sz="2000" dirty="0"/>
              <a:t>Horse insertions in Object Code:</a:t>
            </a:r>
          </a:p>
        </p:txBody>
      </p:sp>
      <p:sp>
        <p:nvSpPr>
          <p:cNvPr id="5" name="Rectangle 4"/>
          <p:cNvSpPr/>
          <p:nvPr/>
        </p:nvSpPr>
        <p:spPr>
          <a:xfrm>
            <a:off x="957266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3261125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Dirty Compiler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86014" y="2986087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57449" y="34671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5550696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Dirty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Object Code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692049" y="3009900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95824" y="348138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5455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Assembler Program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58415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Dirty Machine Code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991351" y="3062286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286876" y="3057524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53274" y="350519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91649" y="350519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24250" b="21000"/>
          <a:stretch/>
        </p:blipFill>
        <p:spPr>
          <a:xfrm>
            <a:off x="638175" y="5414962"/>
            <a:ext cx="1905000" cy="10429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14531" y="4229104"/>
            <a:ext cx="3572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Human review of source code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Source code scanning tools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Code Testing (not scalable)</a:t>
            </a:r>
          </a:p>
        </p:txBody>
      </p:sp>
      <p:sp>
        <p:nvSpPr>
          <p:cNvPr id="20" name="Up Arrow 19"/>
          <p:cNvSpPr/>
          <p:nvPr/>
        </p:nvSpPr>
        <p:spPr>
          <a:xfrm>
            <a:off x="1371601" y="3800474"/>
            <a:ext cx="484632" cy="147161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D70E3524-7E0D-4D42-A97A-A0CE44349D0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ADD616-B1B4-344A-82C6-C2D5DFCF04E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761073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890" y="1366345"/>
            <a:ext cx="5668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Here is how a Malicious Group “Hides” Trojan horses</a:t>
            </a:r>
          </a:p>
          <a:p>
            <a:r>
              <a:rPr lang="en-US" sz="2000" dirty="0"/>
              <a:t>deeper into the translation process:</a:t>
            </a:r>
          </a:p>
        </p:txBody>
      </p:sp>
      <p:sp>
        <p:nvSpPr>
          <p:cNvPr id="5" name="Rectangle 4"/>
          <p:cNvSpPr/>
          <p:nvPr/>
        </p:nvSpPr>
        <p:spPr>
          <a:xfrm>
            <a:off x="957266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3261125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Compiler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86014" y="2986087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57449" y="34671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5550696" y="2743199"/>
            <a:ext cx="1428750" cy="1014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 Object Code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692049" y="3009900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95824" y="348138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54555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Dirty Assembler </a:t>
            </a:r>
            <a:r>
              <a:rPr lang="en-US" sz="20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58415" y="2743199"/>
            <a:ext cx="1428750" cy="1014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Dirty Machine Code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991351" y="3062286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286876" y="3057524"/>
            <a:ext cx="857250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53274" y="350519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91649" y="350519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24250" b="21000"/>
          <a:stretch/>
        </p:blipFill>
        <p:spPr>
          <a:xfrm>
            <a:off x="638175" y="5414962"/>
            <a:ext cx="1905000" cy="10429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14531" y="4229104"/>
            <a:ext cx="3572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Human review of source code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Source code scanning tools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Code Testing (not scalable)</a:t>
            </a:r>
          </a:p>
        </p:txBody>
      </p:sp>
      <p:sp>
        <p:nvSpPr>
          <p:cNvPr id="20" name="Up Arrow 19"/>
          <p:cNvSpPr/>
          <p:nvPr/>
        </p:nvSpPr>
        <p:spPr>
          <a:xfrm>
            <a:off x="1371601" y="3800474"/>
            <a:ext cx="484632" cy="147161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7912BCB4-5C3B-2947-81E7-8E6B21AEBD2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D18FF6-BB21-874F-8273-8D8725F2DBB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704033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94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Three US National Security Risk Areas of Trojan Horse Insertions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53" t="35833" r="3681" b="23333"/>
          <a:stretch/>
        </p:blipFill>
        <p:spPr>
          <a:xfrm>
            <a:off x="1675798" y="1245403"/>
            <a:ext cx="1743072" cy="77646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115527" y="1310733"/>
            <a:ext cx="1978533" cy="72242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Confidentiality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9602" y="1210722"/>
            <a:ext cx="4135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1. Trojan Horse Designed to </a:t>
            </a:r>
            <a:r>
              <a:rPr lang="en-US" sz="2000" b="1" u="sng" dirty="0"/>
              <a:t>quietly</a:t>
            </a:r>
          </a:p>
          <a:p>
            <a:r>
              <a:rPr lang="en-US" sz="2000" b="1" dirty="0"/>
              <a:t>“eavesdrop” on US Communications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29602" y="2120368"/>
            <a:ext cx="3967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2. Trojan Horse Designed to </a:t>
            </a:r>
            <a:r>
              <a:rPr lang="en-US" sz="2000" b="1" u="sng" dirty="0"/>
              <a:t>quietly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“modify” US Operations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29602" y="3030011"/>
            <a:ext cx="3915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3. Trojan Horse Designed to </a:t>
            </a:r>
            <a:r>
              <a:rPr lang="en-US" sz="2000" b="1" u="sng" dirty="0"/>
              <a:t>noisily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“block” US Operations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653" t="35833" r="3681" b="23333"/>
          <a:stretch/>
        </p:blipFill>
        <p:spPr>
          <a:xfrm>
            <a:off x="1675798" y="2147897"/>
            <a:ext cx="1743072" cy="7764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4653" t="35833" r="3681" b="23333"/>
          <a:stretch/>
        </p:blipFill>
        <p:spPr>
          <a:xfrm>
            <a:off x="1675798" y="3050391"/>
            <a:ext cx="1743072" cy="77646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243395" y="467771"/>
            <a:ext cx="0" cy="414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967677" y="467771"/>
            <a:ext cx="0" cy="414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11021" y="4396833"/>
            <a:ext cx="2207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/>
              <a:t>Dirty Equipment in</a:t>
            </a:r>
          </a:p>
          <a:p>
            <a:pPr algn="ctr"/>
            <a:r>
              <a:rPr lang="en-US" sz="2000" b="1" i="1" dirty="0"/>
              <a:t>CONUS or OCONUS</a:t>
            </a:r>
          </a:p>
          <a:p>
            <a:pPr algn="ctr"/>
            <a:r>
              <a:rPr lang="en-US" sz="2000" b="1" i="1" dirty="0"/>
              <a:t>Locations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6158" y="4396833"/>
            <a:ext cx="33772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/>
              <a:t>Network Transport of</a:t>
            </a:r>
          </a:p>
          <a:p>
            <a:pPr algn="ctr"/>
            <a:r>
              <a:rPr lang="en-US" sz="2000" b="1" i="1" dirty="0"/>
              <a:t>Command and Control (C&amp;C), </a:t>
            </a:r>
          </a:p>
          <a:p>
            <a:pPr algn="ctr"/>
            <a:r>
              <a:rPr lang="en-US" sz="2000" b="1" i="1" dirty="0"/>
              <a:t>or Telemetry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29661" y="4396833"/>
            <a:ext cx="22313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/>
              <a:t>Foreign C&amp;C </a:t>
            </a:r>
          </a:p>
          <a:p>
            <a:pPr algn="ctr"/>
            <a:r>
              <a:rPr lang="en-US" sz="2000" b="1" i="1" dirty="0"/>
              <a:t>Located in </a:t>
            </a:r>
          </a:p>
          <a:p>
            <a:pPr algn="ctr"/>
            <a:r>
              <a:rPr lang="en-US" sz="2000" b="1" i="1" dirty="0"/>
              <a:t>CONUS or OCONUS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106733" y="2221112"/>
            <a:ext cx="1978533" cy="72242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</a:rPr>
              <a:t>Integrity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106733" y="3109236"/>
            <a:ext cx="1978533" cy="72242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Availability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8226" y="803449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CIA Model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8824670E-9009-1C4C-AB9A-53AA9F38292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4FBF05-C837-3143-88B3-BE489C1CA5DE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95361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45" y="55353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Normal Risk Mitigation for Vendor-Inserted Trojan Horses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780" y="794109"/>
            <a:ext cx="660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  Review Vendor Software Development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0918" y="1240798"/>
            <a:ext cx="95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Read documentation, review checklist answers, interview vendor team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DE3AAC61-7102-BE4D-9EDC-3FE5D441C54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DA386-A503-4E48-BF28-BE1D428697A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899402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45" y="55353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Normal Risk Mitigation for Vendor-Inserted Trojan Horses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780" y="794109"/>
            <a:ext cx="660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  Review Vendor Software Development Process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780" y="1737413"/>
            <a:ext cx="5652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Inspect Vendor Hardware and Software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0918" y="1240798"/>
            <a:ext cx="95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Read documentation, review checklist answers, interview vendor team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918" y="2189357"/>
            <a:ext cx="10102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Review source code, use static tools to scan software, read documentation 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DE3AAC61-7102-BE4D-9EDC-3FE5D441C54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DA386-A503-4E48-BF28-BE1D428697A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196112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45" y="55353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Normal Risk Mitigation for Vendor-Inserted Trojan Horses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780" y="794109"/>
            <a:ext cx="660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  Review Vendor Software Development Process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780" y="1737413"/>
            <a:ext cx="5652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Inspect Vendor Hardware and Software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780" y="2680717"/>
            <a:ext cx="702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  Specify Vendor Integrity Requirements in Contract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0918" y="1240798"/>
            <a:ext cx="95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Read documentation, review checklist answers, interview vendor team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918" y="2189357"/>
            <a:ext cx="10102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Review source code, use static tools to scan software, read documentation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0918" y="3137916"/>
            <a:ext cx="1068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Include language in vendor contracts, specify consequences of Trojan detection 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DE3AAC61-7102-BE4D-9EDC-3FE5D441C54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DA386-A503-4E48-BF28-BE1D428697A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4072229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45" y="55353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Normal Risk Mitigation for Vendor-Inserted Trojan Horses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780" y="794109"/>
            <a:ext cx="660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  Review Vendor Software Development Process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780" y="1737413"/>
            <a:ext cx="5652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Inspect Vendor Hardware and Software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780" y="2680717"/>
            <a:ext cx="702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  Specify Vendor Integrity Requirements in Contract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6780" y="3624021"/>
            <a:ext cx="7046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4.   Monitor Community for Evidence of Vendor Issues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0918" y="1240798"/>
            <a:ext cx="95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Read documentation, review checklist answers, interview vendor team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918" y="2189357"/>
            <a:ext cx="10102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Review source code, use static tools to scan software, read documentation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0918" y="3137916"/>
            <a:ext cx="1068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Include language in vendor contracts, specify consequences of Trojan detection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10918" y="4086475"/>
            <a:ext cx="9509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Digital Risk Management of vendor, review </a:t>
            </a:r>
            <a:r>
              <a:rPr lang="en-US" sz="2400" b="1">
                <a:solidFill>
                  <a:srgbClr val="0070C0"/>
                </a:solidFill>
              </a:rPr>
              <a:t>hacker community chatter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DE3AAC61-7102-BE4D-9EDC-3FE5D441C54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DA386-A503-4E48-BF28-BE1D428697A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424494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445" y="55353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Normal Risk Mitigation for Vendor-Inserted Trojan Horses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780" y="794109"/>
            <a:ext cx="660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  Review Vendor Software Development Process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780" y="1737413"/>
            <a:ext cx="5652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Inspect Vendor Hardware and Software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780" y="2680717"/>
            <a:ext cx="702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  Specify Vendor Integrity Requirements in Contract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6780" y="3624021"/>
            <a:ext cx="7046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4.   Monitor Community for Evidence of Vendor 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6780" y="4567324"/>
            <a:ext cx="7636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5.   Proxy Outbound Communications to Unknown 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0918" y="1240798"/>
            <a:ext cx="95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Read documentation, review checklist answers, interview vendor team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918" y="2189357"/>
            <a:ext cx="10102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Review source code, use static tools to scan software, read documentation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0918" y="3137916"/>
            <a:ext cx="1068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Include language in vendor contracts, specify consequences of Trojan detection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10918" y="4086475"/>
            <a:ext cx="9509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Digital Risk Management of vendor, review </a:t>
            </a:r>
            <a:r>
              <a:rPr lang="en-US" sz="2400" b="1">
                <a:solidFill>
                  <a:srgbClr val="0070C0"/>
                </a:solidFill>
              </a:rPr>
              <a:t>hacker community chatter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0918" y="5035033"/>
            <a:ext cx="923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Gateway interrupts all outbound communications, check target URL 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DE3AAC61-7102-BE4D-9EDC-3FE5D441C54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DA386-A503-4E48-BF28-BE1D428697A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14060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9082" y="1435408"/>
            <a:ext cx="9372246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/>
              <a:t>Required Week Two Readings</a:t>
            </a:r>
            <a:endParaRPr lang="en-US" sz="3600" b="1" dirty="0"/>
          </a:p>
          <a:p>
            <a:endParaRPr lang="en-US" sz="2800" b="1" dirty="0"/>
          </a:p>
          <a:p>
            <a:pPr marL="457200" indent="-457200">
              <a:buAutoNum type="arabicPeriod"/>
            </a:pPr>
            <a:r>
              <a:rPr lang="en-US" sz="2400" b="1" dirty="0"/>
              <a:t>“Smashing the Stack for Fun and Profit,” AlephOne</a:t>
            </a:r>
          </a:p>
          <a:p>
            <a:r>
              <a:rPr lang="en-US" sz="2400" b="1" dirty="0"/>
              <a:t>https://inst.eecs.berkeley.edu/~cs161/fa08/papers/</a:t>
            </a:r>
            <a:r>
              <a:rPr lang="en-US" sz="2400" b="1" dirty="0" err="1"/>
              <a:t>stack_smashing.pdf</a:t>
            </a:r>
            <a:endParaRPr lang="en-US" sz="2400" b="1" dirty="0"/>
          </a:p>
          <a:p>
            <a:r>
              <a:rPr lang="en-US" sz="2400" b="1" i="1" dirty="0"/>
              <a:t>2. </a:t>
            </a:r>
            <a:r>
              <a:rPr lang="en-US" sz="2400" b="1" dirty="0"/>
              <a:t>Chapters 5 through 8:</a:t>
            </a:r>
            <a:r>
              <a:rPr lang="en-US" sz="2400" b="1" i="1" dirty="0"/>
              <a:t> From CIA to APT: An Introduction </a:t>
            </a:r>
          </a:p>
          <a:p>
            <a:r>
              <a:rPr lang="en-US" sz="2400" b="1" i="1" dirty="0"/>
              <a:t>to Cyber Security</a:t>
            </a:r>
            <a:r>
              <a:rPr lang="en-US" sz="2400" b="1" dirty="0"/>
              <a:t>, E. Amoroso &amp; M. Amoroso </a:t>
            </a:r>
          </a:p>
          <a:p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13174-61ED-7849-A626-14C1174A48BC}"/>
              </a:ext>
            </a:extLst>
          </p:cNvPr>
          <p:cNvSpPr txBox="1"/>
          <p:nvPr/>
        </p:nvSpPr>
        <p:spPr>
          <a:xfrm>
            <a:off x="4293936" y="5354321"/>
            <a:ext cx="3604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Twitter: @hashtag_cyber</a:t>
            </a:r>
          </a:p>
          <a:p>
            <a:pPr algn="ctr"/>
            <a:r>
              <a:rPr lang="en-US" sz="2400" b="1" dirty="0"/>
              <a:t>LinkedIn: Edward Amoroso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A89195CA-C036-3E4E-9D3E-A8F748C05DD8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E48FB-410C-2F4A-BB39-9FE7DCEBEAD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4205820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Advanced Risk Mitigation for Nation-State Controlled Trojan Horses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780" y="794109"/>
            <a:ext cx="927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  Use Social Engineered Deception to Expose Trojan Back Door Access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0918" y="1240798"/>
            <a:ext cx="9895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Call vendor in distress, begging for assisted access to procured system 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B3A963A3-82F8-2944-9C77-EF9F642631F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3DEE92-8F10-D545-BBB8-16B5E12E0CE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87908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Advanced Risk Mitigation for Nation-State Controlled Trojan Horses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780" y="794109"/>
            <a:ext cx="927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  Use Social Engineered Deception to Expose Trojan Back Door Access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780" y="1737413"/>
            <a:ext cx="836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Comparatively Analyze Multiple Instances of Vendor 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0918" y="1240798"/>
            <a:ext cx="9895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Call vendor in distress, begging for assisted access to procured system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918" y="2189357"/>
            <a:ext cx="1048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Purchase same product in different contexts (incl. critical and non-critical) 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B3A963A3-82F8-2944-9C77-EF9F642631F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3DEE92-8F10-D545-BBB8-16B5E12E0CE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564010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Advanced Risk Mitigation for Nation-State Controlled Trojan Horses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780" y="794109"/>
            <a:ext cx="927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  Use Social Engineered Deception to Expose Trojan Back Door Access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780" y="1737413"/>
            <a:ext cx="836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Comparatively Analyze Multiple Instances of Vendor Product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780" y="2680717"/>
            <a:ext cx="8927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  Learn from Present or Former Employees About Trojan Insertions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0918" y="1240798"/>
            <a:ext cx="9895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Call vendor in distress, begging for assisted access to procured system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918" y="2189357"/>
            <a:ext cx="1048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Purchase same product in different contexts (incl. critical and non-critical)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0918" y="3137916"/>
            <a:ext cx="927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Former Microsoft employees admit to Trojans in Word and Excel 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B3A963A3-82F8-2944-9C77-EF9F642631F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3DEE92-8F10-D545-BBB8-16B5E12E0CE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782271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Advanced Risk Mitigation for Nation-State Controlled Trojan Horses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780" y="794109"/>
            <a:ext cx="927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  Use Social Engineered Deception to Expose Trojan Back Door Access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780" y="1737413"/>
            <a:ext cx="836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Comparatively Analyze Multiple Instances of Vendor Product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780" y="2680717"/>
            <a:ext cx="8927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  Learn from Present or Former Employees About Trojan Insertions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6780" y="3624021"/>
            <a:ext cx="8450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4.  Governments Can Utilize Surveillance and Signals Intelligence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0918" y="1240798"/>
            <a:ext cx="9895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Call vendor in distress, begging for assisted access to procured system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918" y="2189357"/>
            <a:ext cx="1048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Purchase same product in different contexts (incl. critical and non-critical)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0918" y="3137916"/>
            <a:ext cx="927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Former Microsoft employees admit to Trojans in Word and Excel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10918" y="4086475"/>
            <a:ext cx="837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Lawful intercepts can provide evidence of integrity issues 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B3A963A3-82F8-2944-9C77-EF9F642631F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3DEE92-8F10-D545-BBB8-16B5E12E0CE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742769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Advanced Risk Mitigation for Nation-State Controlled Trojan Horses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780" y="794109"/>
            <a:ext cx="927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  Use Social Engineered Deception to Expose Trojan Back Door Access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780" y="1737413"/>
            <a:ext cx="836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Comparatively Analyze Multiple Instances of Vendor Product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780" y="2680717"/>
            <a:ext cx="8927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  Learn from Present or Former Employees About Trojan Insertions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6780" y="3624021"/>
            <a:ext cx="8450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4.  Governments Can Utilize Surveillance and Signals Intelligence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6780" y="4567324"/>
            <a:ext cx="964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5.   Governments Can Embed Developers Into Target Vendor Environments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0918" y="1240798"/>
            <a:ext cx="9895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Call vendor in distress, begging for assisted access to procured system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918" y="2189357"/>
            <a:ext cx="1048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Purchase same product in different contexts (incl. critical and non-critical)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0918" y="3137916"/>
            <a:ext cx="927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Former Microsoft employees admit to Trojans in Word and Excel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10918" y="4086475"/>
            <a:ext cx="837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Lawful intercepts can provide evidence of integrity issues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0918" y="5035033"/>
            <a:ext cx="913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Ex/ Confidential relationship with developers employed by vendor  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B3A963A3-82F8-2944-9C77-EF9F642631F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3DEE92-8F10-D545-BBB8-16B5E12E0CE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00065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304EF-CFE1-2148-9FF9-7F6BA953C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95" b="20972"/>
          <a:stretch/>
        </p:blipFill>
        <p:spPr>
          <a:xfrm>
            <a:off x="-1" y="0"/>
            <a:ext cx="12192001" cy="554185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F0175E-8C0F-AD4B-ADCE-D9EE07DD3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US National Policy Regarding Chinese Telecommunications Firms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5130D57A-B97E-0741-8687-82E85C154B2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93B6D-8A59-D049-9B9A-04351766381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506510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60D7D-C04A-2842-B243-98202B65F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91" b="16234"/>
          <a:stretch/>
        </p:blipFill>
        <p:spPr>
          <a:xfrm>
            <a:off x="-1" y="1"/>
            <a:ext cx="12265303" cy="5541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2D8DE0-7E63-4B4F-89DE-21785E3D6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" t="30004" r="13214" b="7996"/>
          <a:stretch/>
        </p:blipFill>
        <p:spPr>
          <a:xfrm>
            <a:off x="0" y="11289"/>
            <a:ext cx="2983636" cy="15127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4B3C9-D826-5041-B198-3DD61671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Major (non-Chinese) Telecommunications Breach (No Trojans)</a:t>
            </a:r>
          </a:p>
        </p:txBody>
      </p:sp>
      <p:sp>
        <p:nvSpPr>
          <p:cNvPr id="7" name="Diagonal Stripe 6">
            <a:extLst>
              <a:ext uri="{FF2B5EF4-FFF2-40B4-BE49-F238E27FC236}">
                <a16:creationId xmlns:a16="http://schemas.microsoft.com/office/drawing/2014/main" id="{744F2EB8-C2EC-704E-AE24-3700700DDB06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E5531-0054-DF4E-9C52-5A937AF6DE6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796043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7143" y="909249"/>
            <a:ext cx="3192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1: IFS Variable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 IFS variable to include ‘/’</a:t>
            </a:r>
          </a:p>
          <a:p>
            <a:pPr marL="285750" indent="-285750">
              <a:buFontTx/>
              <a:buChar char="-"/>
            </a:pPr>
            <a:r>
              <a:rPr lang="en-US" dirty="0"/>
              <a:t>“/etc/file” same as “etc file”</a:t>
            </a:r>
          </a:p>
        </p:txBody>
      </p:sp>
      <p:sp>
        <p:nvSpPr>
          <p:cNvPr id="21" name="Diagonal Stripe 20">
            <a:extLst>
              <a:ext uri="{FF2B5EF4-FFF2-40B4-BE49-F238E27FC236}">
                <a16:creationId xmlns:a16="http://schemas.microsoft.com/office/drawing/2014/main" id="{F1748ECB-9981-D945-A3C6-F523712E8B8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82321B-F40B-A446-ACFB-4EC3304A09F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4B96B21-5452-4A45-88FB-6F8F9C42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Classic Unix Kernel Attack</a:t>
            </a:r>
          </a:p>
        </p:txBody>
      </p:sp>
    </p:spTree>
    <p:extLst>
      <p:ext uri="{BB962C8B-B14F-4D97-AF65-F5344CB8AC3E}">
        <p14:creationId xmlns:p14="http://schemas.microsoft.com/office/powerpoint/2010/main" val="4198764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7143" y="909249"/>
            <a:ext cx="3192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1: IFS Variable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 IFS variable to include ‘/’</a:t>
            </a:r>
          </a:p>
          <a:p>
            <a:pPr marL="285750" indent="-285750">
              <a:buFontTx/>
              <a:buChar char="-"/>
            </a:pPr>
            <a:r>
              <a:rPr lang="en-US" dirty="0"/>
              <a:t>“/etc/file” same as “etc file”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07143" y="2162388"/>
            <a:ext cx="365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2: Find setuid-to-root program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increase in privilege</a:t>
            </a:r>
          </a:p>
          <a:p>
            <a:pPr marL="285750" indent="-285750">
              <a:buFontTx/>
              <a:buChar char="-"/>
            </a:pPr>
            <a:r>
              <a:rPr lang="en-US" dirty="0"/>
              <a:t>Normal user to Unix “Root”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664375" y="4731848"/>
            <a:ext cx="257878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87186" y="4702836"/>
            <a:ext cx="728793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35984" y="4192436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 Privilege</a:t>
            </a:r>
          </a:p>
          <a:p>
            <a:r>
              <a:rPr lang="en-US" sz="1200" dirty="0"/>
              <a:t>(Normal User)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5834" y="3347070"/>
            <a:ext cx="12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High Privilege</a:t>
            </a:r>
          </a:p>
          <a:p>
            <a:r>
              <a:rPr lang="en-US" sz="1200" dirty="0"/>
              <a:t>(Root Superuser)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86952" y="3471826"/>
            <a:ext cx="0" cy="1227914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15978" y="3471826"/>
            <a:ext cx="907114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23092" y="3471826"/>
            <a:ext cx="0" cy="1227914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82822" y="4699740"/>
            <a:ext cx="728793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24026" y="4100575"/>
            <a:ext cx="108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Setuid-to-root</a:t>
            </a:r>
          </a:p>
          <a:p>
            <a:r>
              <a:rPr lang="en-US" sz="1200" i="1" dirty="0"/>
              <a:t>critical region</a:t>
            </a:r>
          </a:p>
        </p:txBody>
      </p:sp>
      <p:cxnSp>
        <p:nvCxnSpPr>
          <p:cNvPr id="25" name="Curved Connector 24"/>
          <p:cNvCxnSpPr>
            <a:stCxn id="23" idx="1"/>
          </p:cNvCxnSpPr>
          <p:nvPr/>
        </p:nvCxnSpPr>
        <p:spPr>
          <a:xfrm rot="10800000">
            <a:off x="3843614" y="3500850"/>
            <a:ext cx="780412" cy="830559"/>
          </a:xfrm>
          <a:prstGeom prst="curvedConnector2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23178" y="4859474"/>
            <a:ext cx="1163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Program Starts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65306" y="4872987"/>
            <a:ext cx="109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Program Ends</a:t>
            </a:r>
          </a:p>
        </p:txBody>
      </p:sp>
      <p:sp>
        <p:nvSpPr>
          <p:cNvPr id="21" name="Diagonal Stripe 20">
            <a:extLst>
              <a:ext uri="{FF2B5EF4-FFF2-40B4-BE49-F238E27FC236}">
                <a16:creationId xmlns:a16="http://schemas.microsoft.com/office/drawing/2014/main" id="{F1748ECB-9981-D945-A3C6-F523712E8B8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82321B-F40B-A446-ACFB-4EC3304A09F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4B96B21-5452-4A45-88FB-6F8F9C42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Classic Unix Kernel Attack</a:t>
            </a:r>
          </a:p>
        </p:txBody>
      </p:sp>
    </p:spTree>
    <p:extLst>
      <p:ext uri="{BB962C8B-B14F-4D97-AF65-F5344CB8AC3E}">
        <p14:creationId xmlns:p14="http://schemas.microsoft.com/office/powerpoint/2010/main" val="4056864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7143" y="909249"/>
            <a:ext cx="3192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1: IFS Variable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 IFS variable to include ‘/’</a:t>
            </a:r>
          </a:p>
          <a:p>
            <a:pPr marL="285750" indent="-285750">
              <a:buFontTx/>
              <a:buChar char="-"/>
            </a:pPr>
            <a:r>
              <a:rPr lang="en-US" dirty="0"/>
              <a:t>“/etc/file” same as “etc file”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07143" y="2162388"/>
            <a:ext cx="365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2: Find setuid-to-root program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increase in privilege</a:t>
            </a:r>
          </a:p>
          <a:p>
            <a:pPr marL="285750" indent="-285750">
              <a:buFontTx/>
              <a:buChar char="-"/>
            </a:pPr>
            <a:r>
              <a:rPr lang="en-US" dirty="0"/>
              <a:t>Normal user to Unix “Root”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664375" y="4731848"/>
            <a:ext cx="257878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87186" y="4702836"/>
            <a:ext cx="728793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35984" y="4192436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 Privilege</a:t>
            </a:r>
          </a:p>
          <a:p>
            <a:r>
              <a:rPr lang="en-US" sz="1200" dirty="0"/>
              <a:t>(Normal User)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5834" y="3347070"/>
            <a:ext cx="12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High Privilege</a:t>
            </a:r>
          </a:p>
          <a:p>
            <a:r>
              <a:rPr lang="en-US" sz="1200" dirty="0"/>
              <a:t>(Root Superuser)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86952" y="3471826"/>
            <a:ext cx="0" cy="1227914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15978" y="3471826"/>
            <a:ext cx="907114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23092" y="3471826"/>
            <a:ext cx="0" cy="1227914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82822" y="4699740"/>
            <a:ext cx="728793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42069" y="909249"/>
            <a:ext cx="445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3: Notice Source Code in “At” Program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Program has setuid-to-root critical region </a:t>
            </a:r>
          </a:p>
          <a:p>
            <a:pPr marL="285750" indent="-285750">
              <a:buFontTx/>
              <a:buChar char="-"/>
            </a:pPr>
            <a:r>
              <a:rPr lang="en-US" dirty="0"/>
              <a:t>Region includes “exec /etc/protect/file”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4026" y="4100575"/>
            <a:ext cx="108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Setuid-to-root</a:t>
            </a:r>
          </a:p>
          <a:p>
            <a:r>
              <a:rPr lang="en-US" sz="1200" i="1" dirty="0"/>
              <a:t>critical region</a:t>
            </a:r>
          </a:p>
        </p:txBody>
      </p:sp>
      <p:cxnSp>
        <p:nvCxnSpPr>
          <p:cNvPr id="25" name="Curved Connector 24"/>
          <p:cNvCxnSpPr>
            <a:stCxn id="23" idx="1"/>
          </p:cNvCxnSpPr>
          <p:nvPr/>
        </p:nvCxnSpPr>
        <p:spPr>
          <a:xfrm rot="10800000">
            <a:off x="3843614" y="3500850"/>
            <a:ext cx="780412" cy="830559"/>
          </a:xfrm>
          <a:prstGeom prst="curvedConnector2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23178" y="4859474"/>
            <a:ext cx="1163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Program Starts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65306" y="4872987"/>
            <a:ext cx="109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Program Ends</a:t>
            </a:r>
          </a:p>
        </p:txBody>
      </p:sp>
      <p:sp>
        <p:nvSpPr>
          <p:cNvPr id="21" name="Diagonal Stripe 20">
            <a:extLst>
              <a:ext uri="{FF2B5EF4-FFF2-40B4-BE49-F238E27FC236}">
                <a16:creationId xmlns:a16="http://schemas.microsoft.com/office/drawing/2014/main" id="{F1748ECB-9981-D945-A3C6-F523712E8B8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82321B-F40B-A446-ACFB-4EC3304A09F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4B96B21-5452-4A45-88FB-6F8F9C42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Classic Unix Kernel Attack</a:t>
            </a:r>
          </a:p>
        </p:txBody>
      </p:sp>
    </p:spTree>
    <p:extLst>
      <p:ext uri="{BB962C8B-B14F-4D97-AF65-F5344CB8AC3E}">
        <p14:creationId xmlns:p14="http://schemas.microsoft.com/office/powerpoint/2010/main" val="325359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765196-D0BC-434C-8167-2F78E4B8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5561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6E9C8-559A-4E4F-9F39-2FCAFF400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093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Week 2: Trojans, Worms, and Attacks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865935A3-3018-F24E-BCB3-FF2AAFF5388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A7784-3BF0-DD4B-BDFD-AF7C51F35B7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4613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7143" y="909249"/>
            <a:ext cx="3192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1: IFS Variable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 IFS variable to include ‘/’</a:t>
            </a:r>
          </a:p>
          <a:p>
            <a:pPr marL="285750" indent="-285750">
              <a:buFontTx/>
              <a:buChar char="-"/>
            </a:pPr>
            <a:r>
              <a:rPr lang="en-US" dirty="0"/>
              <a:t>“/etc/file” same as “etc file”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07143" y="2162388"/>
            <a:ext cx="365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2: Find setuid-to-root program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increase in privilege</a:t>
            </a:r>
          </a:p>
          <a:p>
            <a:pPr marL="285750" indent="-285750">
              <a:buFontTx/>
              <a:buChar char="-"/>
            </a:pPr>
            <a:r>
              <a:rPr lang="en-US" dirty="0"/>
              <a:t>Normal user to Unix “Root”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664375" y="4731848"/>
            <a:ext cx="257878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87186" y="4702836"/>
            <a:ext cx="728793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35984" y="4192436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 Privilege</a:t>
            </a:r>
          </a:p>
          <a:p>
            <a:r>
              <a:rPr lang="en-US" sz="1200" dirty="0"/>
              <a:t>(Normal User)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5834" y="3347070"/>
            <a:ext cx="12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High Privilege</a:t>
            </a:r>
          </a:p>
          <a:p>
            <a:r>
              <a:rPr lang="en-US" sz="1200" dirty="0"/>
              <a:t>(Root Superuser)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86952" y="3471826"/>
            <a:ext cx="0" cy="1227914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15978" y="3471826"/>
            <a:ext cx="907114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23092" y="3471826"/>
            <a:ext cx="0" cy="1227914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82822" y="4699740"/>
            <a:ext cx="728793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42069" y="909249"/>
            <a:ext cx="445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3: Notice Source Code in “At” Program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Program has setuid-to-root critical region </a:t>
            </a:r>
          </a:p>
          <a:p>
            <a:pPr marL="285750" indent="-285750">
              <a:buFontTx/>
              <a:buChar char="-"/>
            </a:pPr>
            <a:r>
              <a:rPr lang="en-US" dirty="0"/>
              <a:t>Region includes “exec /etc/protect/file”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4026" y="4100575"/>
            <a:ext cx="108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Setuid-to-root</a:t>
            </a:r>
          </a:p>
          <a:p>
            <a:r>
              <a:rPr lang="en-US" sz="1200" i="1" dirty="0"/>
              <a:t>critical region</a:t>
            </a:r>
          </a:p>
        </p:txBody>
      </p:sp>
      <p:cxnSp>
        <p:nvCxnSpPr>
          <p:cNvPr id="25" name="Curved Connector 24"/>
          <p:cNvCxnSpPr>
            <a:stCxn id="23" idx="1"/>
          </p:cNvCxnSpPr>
          <p:nvPr/>
        </p:nvCxnSpPr>
        <p:spPr>
          <a:xfrm rot="10800000">
            <a:off x="3843614" y="3500850"/>
            <a:ext cx="780412" cy="830559"/>
          </a:xfrm>
          <a:prstGeom prst="curvedConnector2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23178" y="4859474"/>
            <a:ext cx="1163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Program Starts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65306" y="4872987"/>
            <a:ext cx="109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Program Ends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42070" y="2162388"/>
            <a:ext cx="405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4: Unix Shell Program 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copying (“cp /bin/sh myshell”)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Copied program inherits privileges</a:t>
            </a:r>
          </a:p>
        </p:txBody>
      </p:sp>
      <p:sp>
        <p:nvSpPr>
          <p:cNvPr id="21" name="Diagonal Stripe 20">
            <a:extLst>
              <a:ext uri="{FF2B5EF4-FFF2-40B4-BE49-F238E27FC236}">
                <a16:creationId xmlns:a16="http://schemas.microsoft.com/office/drawing/2014/main" id="{F1748ECB-9981-D945-A3C6-F523712E8B8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82321B-F40B-A446-ACFB-4EC3304A09F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4B96B21-5452-4A45-88FB-6F8F9C42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Classic Unix Kernel Attack</a:t>
            </a:r>
          </a:p>
        </p:txBody>
      </p:sp>
    </p:spTree>
    <p:extLst>
      <p:ext uri="{BB962C8B-B14F-4D97-AF65-F5344CB8AC3E}">
        <p14:creationId xmlns:p14="http://schemas.microsoft.com/office/powerpoint/2010/main" val="2869652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7143" y="909249"/>
            <a:ext cx="3192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1: IFS Variable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 IFS variable to include ‘/’</a:t>
            </a:r>
          </a:p>
          <a:p>
            <a:pPr marL="285750" indent="-285750">
              <a:buFontTx/>
              <a:buChar char="-"/>
            </a:pPr>
            <a:r>
              <a:rPr lang="en-US" dirty="0"/>
              <a:t>“/etc/file” same as “etc file”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07143" y="2162388"/>
            <a:ext cx="365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2: Find setuid-to-root program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increase in privilege</a:t>
            </a:r>
          </a:p>
          <a:p>
            <a:pPr marL="285750" indent="-285750">
              <a:buFontTx/>
              <a:buChar char="-"/>
            </a:pPr>
            <a:r>
              <a:rPr lang="en-US" dirty="0"/>
              <a:t>Normal user to Unix “Root”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664375" y="4731848"/>
            <a:ext cx="257878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87186" y="4702836"/>
            <a:ext cx="728793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35984" y="4192436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 Privilege</a:t>
            </a:r>
          </a:p>
          <a:p>
            <a:r>
              <a:rPr lang="en-US" sz="1200" dirty="0"/>
              <a:t>(Normal User)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5834" y="3347070"/>
            <a:ext cx="12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High Privilege</a:t>
            </a:r>
          </a:p>
          <a:p>
            <a:r>
              <a:rPr lang="en-US" sz="1200" dirty="0"/>
              <a:t>(Root Superuser)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86952" y="3471826"/>
            <a:ext cx="0" cy="1227914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15978" y="3471826"/>
            <a:ext cx="907114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23092" y="3471826"/>
            <a:ext cx="0" cy="1227914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82822" y="4699740"/>
            <a:ext cx="728793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42069" y="909249"/>
            <a:ext cx="445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3: Notice Source Code in “At” Program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Program has setuid-to-root critical region </a:t>
            </a:r>
          </a:p>
          <a:p>
            <a:pPr marL="285750" indent="-285750">
              <a:buFontTx/>
              <a:buChar char="-"/>
            </a:pPr>
            <a:r>
              <a:rPr lang="en-US" dirty="0"/>
              <a:t>Region includes “exec /etc/protect/file”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4026" y="4100575"/>
            <a:ext cx="108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Setuid-to-root</a:t>
            </a:r>
          </a:p>
          <a:p>
            <a:r>
              <a:rPr lang="en-US" sz="1200" i="1" dirty="0"/>
              <a:t>critical region</a:t>
            </a:r>
          </a:p>
        </p:txBody>
      </p:sp>
      <p:cxnSp>
        <p:nvCxnSpPr>
          <p:cNvPr id="25" name="Curved Connector 24"/>
          <p:cNvCxnSpPr>
            <a:stCxn id="23" idx="1"/>
          </p:cNvCxnSpPr>
          <p:nvPr/>
        </p:nvCxnSpPr>
        <p:spPr>
          <a:xfrm rot="10800000">
            <a:off x="3843614" y="3500850"/>
            <a:ext cx="780412" cy="830559"/>
          </a:xfrm>
          <a:prstGeom prst="curvedConnector2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23178" y="4859474"/>
            <a:ext cx="1163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Program Starts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65306" y="4872987"/>
            <a:ext cx="109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Program Ends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42070" y="2162388"/>
            <a:ext cx="405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4: Unix Shell Program 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copying (“cp /bin/sh myshell”)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Copied program inherits privileges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42069" y="3418623"/>
            <a:ext cx="44237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Kernel Attack: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Step 1: Set IFS to include ‘/’</a:t>
            </a:r>
          </a:p>
          <a:p>
            <a:pPr marL="285750" indent="-285750">
              <a:buFontTx/>
              <a:buChar char="-"/>
            </a:pPr>
            <a:r>
              <a:rPr lang="en-US" dirty="0"/>
              <a:t>Step 2: Write shell program to copy</a:t>
            </a:r>
          </a:p>
          <a:p>
            <a:r>
              <a:rPr lang="en-US" dirty="0"/>
              <a:t>                   /bin/sh to myshell</a:t>
            </a:r>
          </a:p>
          <a:p>
            <a:pPr marL="285750" indent="-285750">
              <a:buFontTx/>
              <a:buChar char="-"/>
            </a:pPr>
            <a:r>
              <a:rPr lang="en-US" dirty="0"/>
              <a:t>Step 3: Run “at” program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Result: myshell is root shell owed by me! </a:t>
            </a:r>
          </a:p>
        </p:txBody>
      </p:sp>
      <p:sp>
        <p:nvSpPr>
          <p:cNvPr id="21" name="Diagonal Stripe 20">
            <a:extLst>
              <a:ext uri="{FF2B5EF4-FFF2-40B4-BE49-F238E27FC236}">
                <a16:creationId xmlns:a16="http://schemas.microsoft.com/office/drawing/2014/main" id="{F1748ECB-9981-D945-A3C6-F523712E8B8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82321B-F40B-A446-ACFB-4EC3304A09F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4B96B21-5452-4A45-88FB-6F8F9C42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Classic Unix Kernel Attack</a:t>
            </a:r>
          </a:p>
        </p:txBody>
      </p:sp>
    </p:spTree>
    <p:extLst>
      <p:ext uri="{BB962C8B-B14F-4D97-AF65-F5344CB8AC3E}">
        <p14:creationId xmlns:p14="http://schemas.microsoft.com/office/powerpoint/2010/main" val="3300075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87052" y="3581855"/>
            <a:ext cx="1901869" cy="95888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70156" y="1693088"/>
            <a:ext cx="1901869" cy="95888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70156" y="1744919"/>
            <a:ext cx="19187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Hacker-Inserted</a:t>
            </a:r>
          </a:p>
          <a:p>
            <a:r>
              <a:rPr lang="en-US" sz="1400" i="1" dirty="0"/>
              <a:t>Machine Code</a:t>
            </a:r>
          </a:p>
          <a:p>
            <a:r>
              <a:rPr lang="en-US" sz="1400" dirty="0">
                <a:latin typeface="Courier"/>
                <a:cs typeface="Courier"/>
              </a:rPr>
              <a:t>execve (/bin/sh)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70159" y="1537592"/>
            <a:ext cx="0" cy="322653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472024" y="1560412"/>
            <a:ext cx="0" cy="322653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67048" y="3646649"/>
            <a:ext cx="1754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Hacker Forces Return </a:t>
            </a:r>
          </a:p>
          <a:p>
            <a:r>
              <a:rPr lang="en-US" sz="1400" i="1" dirty="0"/>
              <a:t>Pointer Overwrite</a:t>
            </a:r>
          </a:p>
          <a:p>
            <a:r>
              <a:rPr lang="en-US" sz="1400" dirty="0">
                <a:latin typeface="Courier"/>
                <a:cs typeface="Courier"/>
              </a:rPr>
              <a:t>Jump 003E</a:t>
            </a:r>
            <a:endParaRPr lang="en-US" sz="1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488921" y="1535988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003E</a:t>
            </a:r>
            <a:endParaRPr lang="en-US" sz="1400" i="1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736442" y="4258763"/>
            <a:ext cx="115332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89768" y="1874499"/>
            <a:ext cx="0" cy="2384264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02956" y="1874499"/>
            <a:ext cx="686813" cy="0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04477" y="734195"/>
            <a:ext cx="7366119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void overflow_function(char *string)</a:t>
            </a:r>
          </a:p>
          <a:p>
            <a:r>
              <a:rPr lang="en-US" dirty="0">
                <a:latin typeface="Courier"/>
                <a:cs typeface="Courier"/>
              </a:rPr>
              <a:t>    {</a:t>
            </a:r>
          </a:p>
          <a:p>
            <a:r>
              <a:rPr lang="en-US" dirty="0">
                <a:latin typeface="Courier"/>
                <a:cs typeface="Courier"/>
              </a:rPr>
              <a:t>		char buffer[16];</a:t>
            </a:r>
          </a:p>
          <a:p>
            <a:r>
              <a:rPr lang="en-US" dirty="0">
                <a:latin typeface="Courier"/>
                <a:cs typeface="Courier"/>
              </a:rPr>
              <a:t>		strcpy(buffer, string);</a:t>
            </a:r>
          </a:p>
          <a:p>
            <a:r>
              <a:rPr lang="en-US" dirty="0">
                <a:latin typeface="Courier"/>
                <a:cs typeface="Courier"/>
              </a:rPr>
              <a:t>		return;</a:t>
            </a:r>
          </a:p>
          <a:p>
            <a:r>
              <a:rPr lang="en-US" dirty="0">
                <a:latin typeface="Courier"/>
                <a:cs typeface="Courier"/>
              </a:rPr>
              <a:t>    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void main()</a:t>
            </a:r>
          </a:p>
          <a:p>
            <a:r>
              <a:rPr lang="en-US" dirty="0">
                <a:latin typeface="Courier"/>
                <a:cs typeface="Courier"/>
              </a:rPr>
              <a:t>    {</a:t>
            </a:r>
          </a:p>
          <a:p>
            <a:r>
              <a:rPr lang="en-US" dirty="0">
                <a:latin typeface="Courier"/>
                <a:cs typeface="Courier"/>
              </a:rPr>
              <a:t>		char buffer[256];</a:t>
            </a:r>
          </a:p>
          <a:p>
            <a:r>
              <a:rPr lang="en-US" dirty="0">
                <a:latin typeface="Courier"/>
                <a:cs typeface="Courier"/>
              </a:rPr>
              <a:t>		int i;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	for(i=0; i&lt;255; i++)</a:t>
            </a:r>
          </a:p>
          <a:p>
            <a:r>
              <a:rPr lang="en-US" dirty="0">
                <a:latin typeface="Courier"/>
                <a:cs typeface="Courier"/>
              </a:rPr>
              <a:t>			large_buffer[i]=‘A’;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		overflow_function(large_buffer);</a:t>
            </a:r>
          </a:p>
          <a:p>
            <a:r>
              <a:rPr lang="en-US" dirty="0">
                <a:latin typeface="Courier"/>
                <a:cs typeface="Courier"/>
              </a:rPr>
              <a:t>    }	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8AE5696A-0EE6-F04B-90BD-F75318E74E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B2CA73-4C28-714A-AB0F-F818A9E36DE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B1E4A3-0C50-A64C-8294-86464AC6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Classic Buffer Overflow Attack Code</a:t>
            </a:r>
          </a:p>
        </p:txBody>
      </p:sp>
    </p:spTree>
    <p:extLst>
      <p:ext uri="{BB962C8B-B14F-4D97-AF65-F5344CB8AC3E}">
        <p14:creationId xmlns:p14="http://schemas.microsoft.com/office/powerpoint/2010/main" val="2706886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5336353" y="1592330"/>
            <a:ext cx="178961" cy="88114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515312" y="1592330"/>
            <a:ext cx="170927" cy="88114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92106" y="1744730"/>
            <a:ext cx="27432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893970" y="3095455"/>
            <a:ext cx="921578" cy="89410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00666" y="1874310"/>
            <a:ext cx="4572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570947" y="2204521"/>
            <a:ext cx="933027" cy="8941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59498" y="3098623"/>
            <a:ext cx="256051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070962" y="1269989"/>
            <a:ext cx="89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3G Tower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503974" y="2214096"/>
            <a:ext cx="2725479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130473" y="1874311"/>
            <a:ext cx="1580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Carrier Network</a:t>
            </a:r>
          </a:p>
        </p:txBody>
      </p:sp>
      <p:sp>
        <p:nvSpPr>
          <p:cNvPr id="41" name="Cloud 40"/>
          <p:cNvSpPr/>
          <p:nvPr/>
        </p:nvSpPr>
        <p:spPr>
          <a:xfrm>
            <a:off x="8242411" y="1223615"/>
            <a:ext cx="2171298" cy="1965956"/>
          </a:xfrm>
          <a:prstGeom prst="cloud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247425" y="775980"/>
            <a:ext cx="1425459" cy="2808564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662223" y="3989556"/>
            <a:ext cx="220298" cy="440571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871359" y="3945782"/>
            <a:ext cx="79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2G/3G</a:t>
            </a:r>
          </a:p>
          <a:p>
            <a:pPr algn="r"/>
            <a:r>
              <a:rPr lang="en-US" sz="1400" dirty="0"/>
              <a:t>Handset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209226" y="2031641"/>
            <a:ext cx="64008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789968" y="2596860"/>
            <a:ext cx="7891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3G/</a:t>
            </a:r>
          </a:p>
          <a:p>
            <a:pPr algn="ctr"/>
            <a:r>
              <a:rPr lang="en-US" sz="1400" dirty="0"/>
              <a:t>UMTS</a:t>
            </a:r>
          </a:p>
          <a:p>
            <a:pPr algn="ctr"/>
            <a:r>
              <a:rPr lang="en-US" sz="1400" dirty="0"/>
              <a:t>Connect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823459" y="2437993"/>
            <a:ext cx="855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Distance </a:t>
            </a:r>
          </a:p>
          <a:p>
            <a:pPr algn="ctr"/>
            <a:r>
              <a:rPr lang="en-US" sz="1400" i="1" dirty="0"/>
              <a:t>d1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305182" y="1997422"/>
            <a:ext cx="2147500" cy="2147627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478600" y="1835437"/>
            <a:ext cx="0" cy="28691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305182" y="3989556"/>
            <a:ext cx="0" cy="28691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042964" y="3824513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dirty="0"/>
              <a:t>Handset supports 2G fallback and increased coverage</a:t>
            </a:r>
          </a:p>
          <a:p>
            <a:pPr marL="342900" indent="-342900">
              <a:buAutoNum type="arabicPeriod"/>
            </a:pPr>
            <a:r>
              <a:rPr lang="en-US" sz="1400" b="1" dirty="0"/>
              <a:t>Tower located distance d1 from handset</a:t>
            </a:r>
          </a:p>
        </p:txBody>
      </p:sp>
      <p:sp>
        <p:nvSpPr>
          <p:cNvPr id="24" name="Diagonal Stripe 23">
            <a:extLst>
              <a:ext uri="{FF2B5EF4-FFF2-40B4-BE49-F238E27FC236}">
                <a16:creationId xmlns:a16="http://schemas.microsoft.com/office/drawing/2014/main" id="{C753A25C-5FF5-2144-B0EA-85A628CCCC29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534975-04D4-0E4D-82F7-598AE463573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B2BC245-C1D2-4D4A-9D5E-A4C05DD2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3G Mobile Intercept Attack (Fake Base Station)</a:t>
            </a:r>
          </a:p>
        </p:txBody>
      </p:sp>
    </p:spTree>
    <p:extLst>
      <p:ext uri="{BB962C8B-B14F-4D97-AF65-F5344CB8AC3E}">
        <p14:creationId xmlns:p14="http://schemas.microsoft.com/office/powerpoint/2010/main" val="428450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H="1">
            <a:off x="5035188" y="3869842"/>
            <a:ext cx="178961" cy="53436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14146" y="3869842"/>
            <a:ext cx="128954" cy="53436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24240" y="4143795"/>
            <a:ext cx="36576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32613" y="3241403"/>
            <a:ext cx="112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Fake 2G </a:t>
            </a:r>
          </a:p>
          <a:p>
            <a:pPr algn="ctr"/>
            <a:r>
              <a:rPr lang="en-US" sz="1400" dirty="0"/>
              <a:t>Base Station 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5336353" y="1592330"/>
            <a:ext cx="178961" cy="88114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515312" y="1592330"/>
            <a:ext cx="170927" cy="88114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392106" y="1744730"/>
            <a:ext cx="27432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300666" y="1874310"/>
            <a:ext cx="4572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310127" y="4235754"/>
            <a:ext cx="103645" cy="13141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070962" y="1269989"/>
            <a:ext cx="89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3G Tower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503974" y="2214096"/>
            <a:ext cx="2725479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130473" y="1874311"/>
            <a:ext cx="1580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Carrier Network</a:t>
            </a:r>
          </a:p>
        </p:txBody>
      </p:sp>
      <p:sp>
        <p:nvSpPr>
          <p:cNvPr id="52" name="Cloud 51"/>
          <p:cNvSpPr/>
          <p:nvPr/>
        </p:nvSpPr>
        <p:spPr>
          <a:xfrm>
            <a:off x="8242411" y="1223615"/>
            <a:ext cx="2171298" cy="1965956"/>
          </a:xfrm>
          <a:prstGeom prst="cloud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247425" y="775980"/>
            <a:ext cx="1425459" cy="2808564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662223" y="3989556"/>
            <a:ext cx="220298" cy="440571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871359" y="3945782"/>
            <a:ext cx="79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2G/3G</a:t>
            </a:r>
          </a:p>
          <a:p>
            <a:pPr algn="r"/>
            <a:r>
              <a:rPr lang="en-US" sz="1400" dirty="0"/>
              <a:t>Handset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209226" y="2031641"/>
            <a:ext cx="64008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69960" y="4011122"/>
            <a:ext cx="27432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23459" y="2437993"/>
            <a:ext cx="855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Distance </a:t>
            </a:r>
          </a:p>
          <a:p>
            <a:pPr algn="ctr"/>
            <a:r>
              <a:rPr lang="en-US" sz="1400" i="1" dirty="0"/>
              <a:t>d1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2305182" y="1997422"/>
            <a:ext cx="2147500" cy="2147627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478600" y="1835437"/>
            <a:ext cx="0" cy="28691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2305182" y="3989556"/>
            <a:ext cx="0" cy="28691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084045" y="3691460"/>
            <a:ext cx="789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2G</a:t>
            </a:r>
          </a:p>
          <a:p>
            <a:pPr algn="ctr"/>
            <a:r>
              <a:rPr lang="en-US" sz="1400" dirty="0"/>
              <a:t>Connect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3764049" y="4546751"/>
            <a:ext cx="0" cy="28691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214146" y="4546751"/>
            <a:ext cx="0" cy="28691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3789968" y="4699150"/>
            <a:ext cx="1419258" cy="0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906930" y="4364080"/>
            <a:ext cx="513127" cy="309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322514" y="4235755"/>
            <a:ext cx="886712" cy="309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077007" y="4699450"/>
            <a:ext cx="855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Distance </a:t>
            </a:r>
          </a:p>
          <a:p>
            <a:pPr algn="ctr"/>
            <a:r>
              <a:rPr lang="en-US" sz="1400" i="1" dirty="0"/>
              <a:t>d2 &lt; d1</a:t>
            </a:r>
          </a:p>
        </p:txBody>
      </p:sp>
      <p:sp>
        <p:nvSpPr>
          <p:cNvPr id="72" name="Arc 71"/>
          <p:cNvSpPr/>
          <p:nvPr/>
        </p:nvSpPr>
        <p:spPr>
          <a:xfrm>
            <a:off x="4543310" y="3311094"/>
            <a:ext cx="1308891" cy="934827"/>
          </a:xfrm>
          <a:prstGeom prst="arc">
            <a:avLst>
              <a:gd name="adj1" fmla="val 21534234"/>
              <a:gd name="adj2" fmla="val 5309550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>
            <a:off x="5738967" y="2961214"/>
            <a:ext cx="112999" cy="80477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515312" y="2214097"/>
            <a:ext cx="151115" cy="97547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666426" y="2961213"/>
            <a:ext cx="72540" cy="22835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855645" y="2815627"/>
            <a:ext cx="880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Patch</a:t>
            </a:r>
          </a:p>
          <a:p>
            <a:pPr algn="ctr"/>
            <a:r>
              <a:rPr lang="en-US" sz="1400" dirty="0"/>
              <a:t>to Carrier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042964" y="3824514"/>
            <a:ext cx="46346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dirty="0"/>
              <a:t>Fake base station placed distance d2 &lt; d1 from handset</a:t>
            </a:r>
          </a:p>
          <a:p>
            <a:pPr marL="342900" indent="-342900">
              <a:buAutoNum type="arabicPeriod"/>
            </a:pPr>
            <a:r>
              <a:rPr lang="en-US" sz="1400" b="1" dirty="0"/>
              <a:t>Fake base station operating at 2G/GSM</a:t>
            </a:r>
          </a:p>
          <a:p>
            <a:pPr marL="342900" indent="-342900">
              <a:buAutoNum type="arabicPeriod"/>
            </a:pPr>
            <a:r>
              <a:rPr lang="en-US" sz="1400" b="1" dirty="0"/>
              <a:t>Handset falls back to 2G/GSM (proximity rule) </a:t>
            </a:r>
          </a:p>
          <a:p>
            <a:pPr marL="342900" indent="-342900">
              <a:buAutoNum type="arabicPeriod"/>
            </a:pPr>
            <a:r>
              <a:rPr lang="en-US" sz="1400" b="1" dirty="0"/>
              <a:t>Fake base station requests encryption suppression</a:t>
            </a:r>
          </a:p>
          <a:p>
            <a:pPr marL="342900" indent="-342900">
              <a:buAutoNum type="arabicPeriod"/>
            </a:pPr>
            <a:r>
              <a:rPr lang="en-US" sz="1400" b="1" dirty="0"/>
              <a:t>Fake base station “taps” connecting </a:t>
            </a:r>
          </a:p>
          <a:p>
            <a:pPr marL="342900" indent="-342900">
              <a:buAutoNum type="arabicPeriod"/>
            </a:pPr>
            <a:r>
              <a:rPr lang="en-US" sz="1400" b="1" dirty="0"/>
              <a:t>Patches using collected IMSI</a:t>
            </a:r>
          </a:p>
        </p:txBody>
      </p:sp>
      <p:sp>
        <p:nvSpPr>
          <p:cNvPr id="38" name="Diagonal Stripe 37">
            <a:extLst>
              <a:ext uri="{FF2B5EF4-FFF2-40B4-BE49-F238E27FC236}">
                <a16:creationId xmlns:a16="http://schemas.microsoft.com/office/drawing/2014/main" id="{C4AAD603-F1C9-5F48-AA1D-30043F5D35E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BAC365-36B2-684D-92BD-17F71BEB51D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B18DD47-EACF-624F-B4FD-5D10AAC6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6" y="55418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3G Mobile Intercept Attack (Fake Base Station)</a:t>
            </a:r>
          </a:p>
        </p:txBody>
      </p:sp>
    </p:spTree>
    <p:extLst>
      <p:ext uri="{BB962C8B-B14F-4D97-AF65-F5344CB8AC3E}">
        <p14:creationId xmlns:p14="http://schemas.microsoft.com/office/powerpoint/2010/main" val="160801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78" b="18699"/>
          <a:stretch/>
        </p:blipFill>
        <p:spPr>
          <a:xfrm>
            <a:off x="12810" y="11154"/>
            <a:ext cx="12179190" cy="6861178"/>
          </a:xfrm>
          <a:prstGeom prst="rect">
            <a:avLst/>
          </a:prstGeom>
        </p:spPr>
      </p:pic>
      <p:sp>
        <p:nvSpPr>
          <p:cNvPr id="3" name="Diagonal Stripe 2">
            <a:extLst>
              <a:ext uri="{FF2B5EF4-FFF2-40B4-BE49-F238E27FC236}">
                <a16:creationId xmlns:a16="http://schemas.microsoft.com/office/drawing/2014/main" id="{A963EF5A-85B6-3849-AB8C-17F978C3F55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69969-6091-F24D-9F54-2058BB503CA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954390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6748" y="1918289"/>
            <a:ext cx="82981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/>
              <a:t>Worm</a:t>
            </a:r>
          </a:p>
          <a:p>
            <a:r>
              <a:rPr lang="en-US" sz="4800" dirty="0"/>
              <a:t>  Find Someone’s Computer</a:t>
            </a:r>
          </a:p>
          <a:p>
            <a:r>
              <a:rPr lang="en-US" sz="4800" dirty="0"/>
              <a:t>  Copy </a:t>
            </a:r>
            <a:r>
              <a:rPr lang="en-US" sz="4800" b="1" i="1" dirty="0"/>
              <a:t>Worm</a:t>
            </a:r>
            <a:r>
              <a:rPr lang="en-US" sz="4800" dirty="0"/>
              <a:t> to Their Computer</a:t>
            </a:r>
          </a:p>
          <a:p>
            <a:r>
              <a:rPr lang="en-US" sz="4800" dirty="0"/>
              <a:t>  Run </a:t>
            </a:r>
            <a:r>
              <a:rPr lang="en-US" sz="4800" b="1" i="1" dirty="0"/>
              <a:t>Worm</a:t>
            </a:r>
            <a:r>
              <a:rPr lang="en-US" sz="4800" dirty="0"/>
              <a:t> on Their Computer</a:t>
            </a:r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CD6B1906-ADC9-4E41-BDA3-FD56A0FE63E6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F12B4-0DB9-5140-9AAB-FF74E77C045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781978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9112" y="1918028"/>
            <a:ext cx="450604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Worm:</a:t>
            </a:r>
          </a:p>
          <a:p>
            <a:r>
              <a:rPr lang="en-US" sz="4800" dirty="0"/>
              <a:t>{ find_host (h)</a:t>
            </a:r>
          </a:p>
          <a:p>
            <a:r>
              <a:rPr lang="en-US" sz="4800" dirty="0"/>
              <a:t>  copy (worm, h)</a:t>
            </a:r>
          </a:p>
          <a:p>
            <a:r>
              <a:rPr lang="en-US" sz="4800" dirty="0"/>
              <a:t>  exec (worm, h) }</a:t>
            </a:r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D70ADDB6-6424-904D-BBD8-2F8F7C645FB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5776C-9335-8748-BCA3-4E4A6998ABF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0034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64" r="3492"/>
          <a:stretch/>
        </p:blipFill>
        <p:spPr>
          <a:xfrm>
            <a:off x="8495" y="1424754"/>
            <a:ext cx="3755420" cy="3264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931" y="1801843"/>
            <a:ext cx="23397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Worm:</a:t>
            </a:r>
          </a:p>
          <a:p>
            <a:r>
              <a:rPr lang="en-US" sz="2400" dirty="0"/>
              <a:t>{ find_host (h)</a:t>
            </a:r>
          </a:p>
          <a:p>
            <a:r>
              <a:rPr lang="en-US" sz="2400" dirty="0"/>
              <a:t>  copy (worm, h)</a:t>
            </a:r>
          </a:p>
          <a:p>
            <a:r>
              <a:rPr lang="en-US" sz="2400" dirty="0"/>
              <a:t>  exec (worm, h) }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208A6DEF-F947-2C40-985E-92E20312449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A6F50-C459-8746-B054-C3385AD1B86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144029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2833</Words>
  <Application>Microsoft Macintosh PowerPoint</Application>
  <PresentationFormat>Widescreen</PresentationFormat>
  <Paragraphs>619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Courier</vt:lpstr>
      <vt:lpstr>Courier New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Week 2: Trojans, Worms, and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Common Hacking Method</vt:lpstr>
      <vt:lpstr>Making Malicious Insertions Invisible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US National Security Risk Areas of Trojan Horse Insertions  </vt:lpstr>
      <vt:lpstr>Normal Risk Mitigation for Vendor-Inserted Trojan Horses</vt:lpstr>
      <vt:lpstr>Normal Risk Mitigation for Vendor-Inserted Trojan Horses</vt:lpstr>
      <vt:lpstr>Normal Risk Mitigation for Vendor-Inserted Trojan Horses</vt:lpstr>
      <vt:lpstr>Normal Risk Mitigation for Vendor-Inserted Trojan Horses</vt:lpstr>
      <vt:lpstr>Normal Risk Mitigation for Vendor-Inserted Trojan Horses</vt:lpstr>
      <vt:lpstr>Advanced Risk Mitigation for Nation-State Controlled Trojan Horses</vt:lpstr>
      <vt:lpstr>Advanced Risk Mitigation for Nation-State Controlled Trojan Horses</vt:lpstr>
      <vt:lpstr>Advanced Risk Mitigation for Nation-State Controlled Trojan Horses</vt:lpstr>
      <vt:lpstr>Advanced Risk Mitigation for Nation-State Controlled Trojan Horses</vt:lpstr>
      <vt:lpstr>Advanced Risk Mitigation for Nation-State Controlled Trojan Horses</vt:lpstr>
      <vt:lpstr>US National Policy Regarding Chinese Telecommunications Firms</vt:lpstr>
      <vt:lpstr>Major (non-Chinese) Telecommunications Breach (No Trojans)</vt:lpstr>
      <vt:lpstr>Classic Unix Kernel Attack</vt:lpstr>
      <vt:lpstr>Classic Unix Kernel Attack</vt:lpstr>
      <vt:lpstr>Classic Unix Kernel Attack</vt:lpstr>
      <vt:lpstr>Classic Unix Kernel Attack</vt:lpstr>
      <vt:lpstr>Classic Unix Kernel Attack</vt:lpstr>
      <vt:lpstr>Classic Buffer Overflow Attack Code</vt:lpstr>
      <vt:lpstr>3G Mobile Intercept Attack (Fake Base Station)</vt:lpstr>
      <vt:lpstr>3G Mobile Intercept Attack (Fake Base Station)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Amoroso</dc:creator>
  <cp:lastModifiedBy>Edward Amoroso</cp:lastModifiedBy>
  <cp:revision>116</cp:revision>
  <dcterms:created xsi:type="dcterms:W3CDTF">2019-04-13T02:06:11Z</dcterms:created>
  <dcterms:modified xsi:type="dcterms:W3CDTF">2020-09-13T17:21:09Z</dcterms:modified>
</cp:coreProperties>
</file>